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5" r:id="rId5"/>
    <p:sldId id="269" r:id="rId6"/>
    <p:sldId id="266" r:id="rId7"/>
    <p:sldId id="267" r:id="rId8"/>
    <p:sldId id="264" r:id="rId9"/>
    <p:sldId id="271" r:id="rId10"/>
    <p:sldId id="270" r:id="rId11"/>
  </p:sldIdLst>
  <p:sldSz cx="12192000" cy="6858000"/>
  <p:notesSz cx="9297988" cy="7011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73466A-9BCA-4CD5-013F-D5D9DB2EFDE4}" v="408" dt="2022-08-25T13:13:54.749"/>
    <p1510:client id="{E1C605FF-64FE-4FAE-9854-67920B52EC4E}" v="243" dt="2022-04-28T21:14:14.322"/>
    <p1510:client id="{E4F2FAE2-7423-E67B-5B2A-8E401BD2E33B}" v="483" dt="2022-09-14T21:17:39.7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128" cy="351817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708" y="0"/>
            <a:ext cx="4029128" cy="351817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r">
              <a:defRPr sz="1200"/>
            </a:lvl1pPr>
          </a:lstStyle>
          <a:p>
            <a:fld id="{64577DFE-F78E-4711-B5F6-181ED7E613E4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60172"/>
            <a:ext cx="4029128" cy="351816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708" y="6660172"/>
            <a:ext cx="4029128" cy="351816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r">
              <a:defRPr sz="1200"/>
            </a:lvl1pPr>
          </a:lstStyle>
          <a:p>
            <a:fld id="{A41DEBF4-AABA-4505-95E7-5EE17658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28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58" cy="351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825" y="0"/>
            <a:ext cx="4029058" cy="351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B7280-60A5-4463-8EA9-022D0F604E63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4763" y="876300"/>
            <a:ext cx="4208462" cy="236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30" y="3374901"/>
            <a:ext cx="7437128" cy="27607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60012"/>
            <a:ext cx="4029058" cy="351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825" y="6660012"/>
            <a:ext cx="4029058" cy="351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DB0F-9758-48E7-8DE3-4448E5629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8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3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79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53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93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36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51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17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0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2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9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39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9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7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1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0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5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9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379A9-397B-407F-BC08-EF70B55C6A38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5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7E8E721-F240-4815-85E7-FB0EF0604640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x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3DDDC42-6E1E-4AB9-9AC1-30480EC59FB4}"/>
              </a:ext>
            </a:extLst>
          </p:cNvPr>
          <p:cNvSpPr txBox="1"/>
          <p:nvPr/>
        </p:nvSpPr>
        <p:spPr>
          <a:xfrm>
            <a:off x="490044" y="592665"/>
            <a:ext cx="257059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Problem Statement: </a:t>
            </a:r>
            <a:r>
              <a:rPr lang="en-US" sz="1400" dirty="0">
                <a:ea typeface="+mn-lt"/>
                <a:cs typeface="+mn-lt"/>
              </a:rPr>
              <a:t>What are the problems you are trying to address?</a:t>
            </a:r>
          </a:p>
          <a:p>
            <a:pPr algn="ctr"/>
            <a:endParaRPr lang="en-US" sz="1400" b="1" dirty="0">
              <a:cs typeface="Calibri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4454D53-8E6A-4B3F-AD84-4DBB95616494}"/>
              </a:ext>
            </a:extLst>
          </p:cNvPr>
          <p:cNvSpPr/>
          <p:nvPr/>
        </p:nvSpPr>
        <p:spPr>
          <a:xfrm>
            <a:off x="1214209" y="4542777"/>
            <a:ext cx="1112363" cy="1112363"/>
          </a:xfrm>
          <a:prstGeom prst="ellipse">
            <a:avLst/>
          </a:prstGeom>
          <a:noFill/>
          <a:ln w="28575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solidFill>
                  <a:schemeClr val="accent2"/>
                </a:solidFill>
              </a:rPr>
              <a:t>Start Here</a:t>
            </a:r>
            <a:endParaRPr lang="en-GB">
              <a:solidFill>
                <a:schemeClr val="accent2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46BD2C0-7573-4857-859C-F47D74C89900}"/>
              </a:ext>
            </a:extLst>
          </p:cNvPr>
          <p:cNvSpPr txBox="1"/>
          <p:nvPr/>
        </p:nvSpPr>
        <p:spPr>
          <a:xfrm>
            <a:off x="171313" y="6327477"/>
            <a:ext cx="106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1</a:t>
            </a:r>
            <a:r>
              <a:rPr lang="en-US" b="1" baseline="30000"/>
              <a:t>st</a:t>
            </a:r>
            <a:r>
              <a:rPr lang="en-US" b="1"/>
              <a:t>  Step</a:t>
            </a:r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3AA78F-C0F3-46CD-B076-495830035AEC}"/>
              </a:ext>
            </a:extLst>
          </p:cNvPr>
          <p:cNvSpPr/>
          <p:nvPr/>
        </p:nvSpPr>
        <p:spPr>
          <a:xfrm>
            <a:off x="471855" y="2701670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y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DBE3FA3-CDE1-41E1-841D-8CD5F1BE72D0}"/>
              </a:ext>
            </a:extLst>
          </p:cNvPr>
          <p:cNvSpPr/>
          <p:nvPr/>
        </p:nvSpPr>
        <p:spPr>
          <a:xfrm>
            <a:off x="471854" y="36131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z </a:t>
            </a:r>
          </a:p>
        </p:txBody>
      </p:sp>
    </p:spTree>
    <p:extLst>
      <p:ext uri="{BB962C8B-B14F-4D97-AF65-F5344CB8AC3E}">
        <p14:creationId xmlns:p14="http://schemas.microsoft.com/office/powerpoint/2010/main" val="414201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0F24FE4D-1744-4FC6-B3C2-415E14D4BC7D}"/>
              </a:ext>
            </a:extLst>
          </p:cNvPr>
          <p:cNvSpPr/>
          <p:nvPr/>
        </p:nvSpPr>
        <p:spPr>
          <a:xfrm>
            <a:off x="11055276" y="1424812"/>
            <a:ext cx="949468" cy="39202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/>
              <a:t>Impact Objective</a:t>
            </a:r>
            <a:endParaRPr lang="en-US" dirty="0"/>
          </a:p>
        </p:txBody>
      </p:sp>
      <p:sp>
        <p:nvSpPr>
          <p:cNvPr id="116" name="Arrow: Right 115">
            <a:extLst>
              <a:ext uri="{FF2B5EF4-FFF2-40B4-BE49-F238E27FC236}">
                <a16:creationId xmlns:a16="http://schemas.microsoft.com/office/drawing/2014/main" id="{4E34E66C-163D-4630-886E-8E25278D5494}"/>
              </a:ext>
            </a:extLst>
          </p:cNvPr>
          <p:cNvSpPr/>
          <p:nvPr/>
        </p:nvSpPr>
        <p:spPr>
          <a:xfrm>
            <a:off x="10818384" y="216557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row: Right 116">
            <a:extLst>
              <a:ext uri="{FF2B5EF4-FFF2-40B4-BE49-F238E27FC236}">
                <a16:creationId xmlns:a16="http://schemas.microsoft.com/office/drawing/2014/main" id="{0F837FC3-0A36-47A2-88FC-F0D791474F8F}"/>
              </a:ext>
            </a:extLst>
          </p:cNvPr>
          <p:cNvSpPr/>
          <p:nvPr/>
        </p:nvSpPr>
        <p:spPr>
          <a:xfrm>
            <a:off x="10818379" y="4270267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37AD0AC-6664-484E-BA01-62FE575A218C}"/>
              </a:ext>
            </a:extLst>
          </p:cNvPr>
          <p:cNvSpPr/>
          <p:nvPr/>
        </p:nvSpPr>
        <p:spPr>
          <a:xfrm>
            <a:off x="11005492" y="5578239"/>
            <a:ext cx="1112363" cy="1112363"/>
          </a:xfrm>
          <a:prstGeom prst="ellipse">
            <a:avLst/>
          </a:prstGeom>
          <a:noFill/>
          <a:ln w="28575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2060"/>
                </a:solidFill>
              </a:rPr>
              <a:t>Then here</a:t>
            </a:r>
            <a:endParaRPr lang="en-GB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249C027-4389-4AC6-95DF-8DF8F0A01150}"/>
              </a:ext>
            </a:extLst>
          </p:cNvPr>
          <p:cNvSpPr txBox="1"/>
          <p:nvPr/>
        </p:nvSpPr>
        <p:spPr>
          <a:xfrm>
            <a:off x="171313" y="6327477"/>
            <a:ext cx="106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2</a:t>
            </a:r>
            <a:r>
              <a:rPr lang="en-US" b="1" baseline="30000"/>
              <a:t>nd</a:t>
            </a:r>
            <a:r>
              <a:rPr lang="en-US" b="1"/>
              <a:t>  Step</a:t>
            </a:r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0AF4C3-DDB8-4A58-B67A-3821B7A3E6FC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x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CEDB8B9-05DE-44F6-9212-929F6B1BE563}"/>
              </a:ext>
            </a:extLst>
          </p:cNvPr>
          <p:cNvSpPr/>
          <p:nvPr/>
        </p:nvSpPr>
        <p:spPr>
          <a:xfrm>
            <a:off x="471855" y="2701670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y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309E92A-0283-447F-9A92-1CDCC898E64E}"/>
              </a:ext>
            </a:extLst>
          </p:cNvPr>
          <p:cNvSpPr/>
          <p:nvPr/>
        </p:nvSpPr>
        <p:spPr>
          <a:xfrm>
            <a:off x="471854" y="36131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z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575D1F-4848-03D7-328E-6474B1332EEA}"/>
              </a:ext>
            </a:extLst>
          </p:cNvPr>
          <p:cNvSpPr txBox="1"/>
          <p:nvPr/>
        </p:nvSpPr>
        <p:spPr>
          <a:xfrm>
            <a:off x="10519366" y="69188"/>
            <a:ext cx="1767675" cy="11695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1" dirty="0"/>
              <a:t>Impact Objective </a:t>
            </a:r>
            <a:r>
              <a:rPr lang="en-US" sz="1400" dirty="0"/>
              <a:t>What is the long-term  change your program wants to contribute to?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395766-A8DD-383D-36A1-69F7126C6B95}"/>
              </a:ext>
            </a:extLst>
          </p:cNvPr>
          <p:cNvSpPr txBox="1"/>
          <p:nvPr/>
        </p:nvSpPr>
        <p:spPr>
          <a:xfrm>
            <a:off x="490044" y="592665"/>
            <a:ext cx="257059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Problem Statement: </a:t>
            </a:r>
            <a:r>
              <a:rPr lang="en-US" sz="1400" dirty="0">
                <a:ea typeface="+mn-lt"/>
                <a:cs typeface="+mn-lt"/>
              </a:rPr>
              <a:t>What are the problems you are trying to address?</a:t>
            </a:r>
          </a:p>
          <a:p>
            <a:pPr algn="ctr"/>
            <a:endParaRPr lang="en-US" sz="14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341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3E5D0AD7-E25B-49A6-AE2F-349BFF3EA12A}"/>
              </a:ext>
            </a:extLst>
          </p:cNvPr>
          <p:cNvSpPr/>
          <p:nvPr/>
        </p:nvSpPr>
        <p:spPr>
          <a:xfrm>
            <a:off x="7781296" y="1424813"/>
            <a:ext cx="1367791" cy="8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1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4B914E7-AB77-44F2-9557-4188F40F28E0}"/>
              </a:ext>
            </a:extLst>
          </p:cNvPr>
          <p:cNvSpPr/>
          <p:nvPr/>
        </p:nvSpPr>
        <p:spPr>
          <a:xfrm>
            <a:off x="7781296" y="2439523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2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E1BFFA3-DD3B-4B4F-8675-10F9BD32C3ED}"/>
              </a:ext>
            </a:extLst>
          </p:cNvPr>
          <p:cNvSpPr/>
          <p:nvPr/>
        </p:nvSpPr>
        <p:spPr>
          <a:xfrm>
            <a:off x="9479773" y="1424812"/>
            <a:ext cx="1255704" cy="18759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ea typeface="+mn-lt"/>
                <a:cs typeface="+mn-lt"/>
              </a:rPr>
              <a:t>Intermediary/ Long- term Outcome 1</a:t>
            </a:r>
          </a:p>
          <a:p>
            <a:pPr algn="ctr"/>
            <a:endParaRPr lang="en-US" sz="1200" dirty="0">
              <a:ea typeface="Calibri"/>
              <a:cs typeface="Calibri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C71F2D5-7541-43E6-9662-B311002A65BF}"/>
              </a:ext>
            </a:extLst>
          </p:cNvPr>
          <p:cNvSpPr/>
          <p:nvPr/>
        </p:nvSpPr>
        <p:spPr>
          <a:xfrm>
            <a:off x="9479771" y="3362097"/>
            <a:ext cx="1255705" cy="19829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ea typeface="+mn-lt"/>
                <a:cs typeface="+mn-lt"/>
              </a:rPr>
              <a:t>Intermediary/ Long- term Outcome 2</a:t>
            </a:r>
          </a:p>
          <a:p>
            <a:pPr algn="ctr"/>
            <a:endParaRPr lang="en-US" sz="1200" dirty="0">
              <a:ea typeface="Calibri"/>
              <a:cs typeface="Calibri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F24FE4D-1744-4FC6-B3C2-415E14D4BC7D}"/>
              </a:ext>
            </a:extLst>
          </p:cNvPr>
          <p:cNvSpPr/>
          <p:nvPr/>
        </p:nvSpPr>
        <p:spPr>
          <a:xfrm>
            <a:off x="11055276" y="1424812"/>
            <a:ext cx="962110" cy="39202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/>
              <a:t>Impact Objective</a:t>
            </a:r>
            <a:endParaRPr lang="en-US" sz="1400" dirty="0">
              <a:cs typeface="Calibri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B6ED179-06F3-42EA-8EAF-5005F1C048BD}"/>
              </a:ext>
            </a:extLst>
          </p:cNvPr>
          <p:cNvSpPr/>
          <p:nvPr/>
        </p:nvSpPr>
        <p:spPr>
          <a:xfrm>
            <a:off x="7781296" y="3413892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3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6571C15-2543-47C7-BC16-2353855B663E}"/>
              </a:ext>
            </a:extLst>
          </p:cNvPr>
          <p:cNvSpPr/>
          <p:nvPr/>
        </p:nvSpPr>
        <p:spPr>
          <a:xfrm>
            <a:off x="7781296" y="4494863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4</a:t>
            </a:r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BBA9C530-F45D-4F1D-96D3-F8214271CDA2}"/>
              </a:ext>
            </a:extLst>
          </p:cNvPr>
          <p:cNvSpPr/>
          <p:nvPr/>
        </p:nvSpPr>
        <p:spPr>
          <a:xfrm>
            <a:off x="9191457" y="1770799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Arrow: Right 110">
            <a:extLst>
              <a:ext uri="{FF2B5EF4-FFF2-40B4-BE49-F238E27FC236}">
                <a16:creationId xmlns:a16="http://schemas.microsoft.com/office/drawing/2014/main" id="{CB3D6257-36B5-44B0-891D-EF1075AFAE5E}"/>
              </a:ext>
            </a:extLst>
          </p:cNvPr>
          <p:cNvSpPr/>
          <p:nvPr/>
        </p:nvSpPr>
        <p:spPr>
          <a:xfrm>
            <a:off x="9192632" y="270545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row: Right 111">
            <a:extLst>
              <a:ext uri="{FF2B5EF4-FFF2-40B4-BE49-F238E27FC236}">
                <a16:creationId xmlns:a16="http://schemas.microsoft.com/office/drawing/2014/main" id="{FA5CBD84-A07B-4AB0-8436-65143BEFBB85}"/>
              </a:ext>
            </a:extLst>
          </p:cNvPr>
          <p:cNvSpPr/>
          <p:nvPr/>
        </p:nvSpPr>
        <p:spPr>
          <a:xfrm>
            <a:off x="9181742" y="3759489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Arrow: Right 113">
            <a:extLst>
              <a:ext uri="{FF2B5EF4-FFF2-40B4-BE49-F238E27FC236}">
                <a16:creationId xmlns:a16="http://schemas.microsoft.com/office/drawing/2014/main" id="{826DD455-CE45-47EE-B94E-F460DDFEAA00}"/>
              </a:ext>
            </a:extLst>
          </p:cNvPr>
          <p:cNvSpPr/>
          <p:nvPr/>
        </p:nvSpPr>
        <p:spPr>
          <a:xfrm>
            <a:off x="9192627" y="4831918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Arrow: Right 115">
            <a:extLst>
              <a:ext uri="{FF2B5EF4-FFF2-40B4-BE49-F238E27FC236}">
                <a16:creationId xmlns:a16="http://schemas.microsoft.com/office/drawing/2014/main" id="{4E34E66C-163D-4630-886E-8E25278D5494}"/>
              </a:ext>
            </a:extLst>
          </p:cNvPr>
          <p:cNvSpPr/>
          <p:nvPr/>
        </p:nvSpPr>
        <p:spPr>
          <a:xfrm>
            <a:off x="10763956" y="2154688"/>
            <a:ext cx="298026" cy="20740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row: Right 116">
            <a:extLst>
              <a:ext uri="{FF2B5EF4-FFF2-40B4-BE49-F238E27FC236}">
                <a16:creationId xmlns:a16="http://schemas.microsoft.com/office/drawing/2014/main" id="{0F837FC3-0A36-47A2-88FC-F0D791474F8F}"/>
              </a:ext>
            </a:extLst>
          </p:cNvPr>
          <p:cNvSpPr/>
          <p:nvPr/>
        </p:nvSpPr>
        <p:spPr>
          <a:xfrm>
            <a:off x="10763951" y="4281152"/>
            <a:ext cx="298026" cy="207404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E3D2A15-7C52-48C5-9926-6A0BA6AA885F}"/>
              </a:ext>
            </a:extLst>
          </p:cNvPr>
          <p:cNvSpPr/>
          <p:nvPr/>
        </p:nvSpPr>
        <p:spPr>
          <a:xfrm>
            <a:off x="8999786" y="5610896"/>
            <a:ext cx="1112363" cy="1112363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accent1">
                    <a:lumMod val="75000"/>
                  </a:schemeClr>
                </a:solidFill>
              </a:rPr>
              <a:t>Continue here</a:t>
            </a:r>
            <a:endParaRPr lang="en-GB" sz="12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6A1F21-57E7-42FB-B188-91D46100321E}"/>
              </a:ext>
            </a:extLst>
          </p:cNvPr>
          <p:cNvSpPr txBox="1"/>
          <p:nvPr/>
        </p:nvSpPr>
        <p:spPr>
          <a:xfrm>
            <a:off x="171313" y="6327477"/>
            <a:ext cx="106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3</a:t>
            </a:r>
            <a:r>
              <a:rPr lang="en-US" b="1" baseline="30000"/>
              <a:t>rd</a:t>
            </a:r>
            <a:r>
              <a:rPr lang="en-US" b="1"/>
              <a:t> Step</a:t>
            </a:r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2AA8697-3F9F-48C8-B533-ADC33B7AA5C3}"/>
              </a:ext>
            </a:extLst>
          </p:cNvPr>
          <p:cNvSpPr txBox="1"/>
          <p:nvPr/>
        </p:nvSpPr>
        <p:spPr>
          <a:xfrm>
            <a:off x="7441538" y="414901"/>
            <a:ext cx="3322021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Outcome Statement: </a:t>
            </a:r>
            <a:r>
              <a:rPr lang="en-US" sz="1400" b="0" dirty="0"/>
              <a:t>WHO </a:t>
            </a:r>
            <a:r>
              <a:rPr lang="en-US" sz="1400" b="0" dirty="0">
                <a:latin typeface="Calibri Light" panose="020F0302020204030204"/>
              </a:rPr>
              <a:t>needs to achieve WHAT change?</a:t>
            </a:r>
            <a:r>
              <a:rPr lang="en-US" sz="1400" dirty="0">
                <a:latin typeface="Calibri Light" panose="020F0302020204030204"/>
              </a:rPr>
              <a:t> </a:t>
            </a:r>
            <a:r>
              <a:rPr lang="en-US" sz="1400" b="0" dirty="0">
                <a:latin typeface="Calibri Light" panose="020F0302020204030204"/>
              </a:rPr>
              <a:t>[Immediate, </a:t>
            </a:r>
            <a:r>
              <a:rPr lang="en-US" sz="1400" dirty="0">
                <a:latin typeface="Calibri Light" panose="020F0302020204030204"/>
              </a:rPr>
              <a:t>and intermediary, and long-term outcomes </a:t>
            </a:r>
            <a:r>
              <a:rPr lang="en-US" sz="1400" b="0" dirty="0">
                <a:latin typeface="Calibri Light" panose="020F0302020204030204"/>
              </a:rPr>
              <a:t>]</a:t>
            </a:r>
            <a:endParaRPr lang="en-GB" sz="1400" dirty="0">
              <a:cs typeface="Calibri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FDA8A57-D58D-4E47-A9B2-0B951CD9D922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x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E025E7C-D1C4-4F11-B697-C4CA36D4F318}"/>
              </a:ext>
            </a:extLst>
          </p:cNvPr>
          <p:cNvSpPr/>
          <p:nvPr/>
        </p:nvSpPr>
        <p:spPr>
          <a:xfrm>
            <a:off x="471855" y="2701670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y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BD88191-EF0D-462E-890D-83BBC4FC304A}"/>
              </a:ext>
            </a:extLst>
          </p:cNvPr>
          <p:cNvSpPr/>
          <p:nvPr/>
        </p:nvSpPr>
        <p:spPr>
          <a:xfrm>
            <a:off x="471854" y="36131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z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E468A-1BEC-4D51-0925-5BFBB8B41258}"/>
              </a:ext>
            </a:extLst>
          </p:cNvPr>
          <p:cNvSpPr txBox="1"/>
          <p:nvPr/>
        </p:nvSpPr>
        <p:spPr>
          <a:xfrm>
            <a:off x="490044" y="592665"/>
            <a:ext cx="257059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Problem Statement: </a:t>
            </a:r>
            <a:r>
              <a:rPr lang="en-US" sz="1400" dirty="0">
                <a:ea typeface="+mn-lt"/>
                <a:cs typeface="+mn-lt"/>
              </a:rPr>
              <a:t>What are the problems you are trying to address?</a:t>
            </a:r>
          </a:p>
          <a:p>
            <a:pPr algn="ctr"/>
            <a:endParaRPr lang="en-US" sz="1400" b="1" dirty="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D258D8-4111-88C7-24B3-78DEECA9B614}"/>
              </a:ext>
            </a:extLst>
          </p:cNvPr>
          <p:cNvSpPr txBox="1"/>
          <p:nvPr/>
        </p:nvSpPr>
        <p:spPr>
          <a:xfrm>
            <a:off x="10580818" y="7736"/>
            <a:ext cx="1767675" cy="11695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1" dirty="0"/>
              <a:t>Impact Objective </a:t>
            </a:r>
            <a:r>
              <a:rPr lang="en-US" sz="1400" dirty="0"/>
              <a:t>What is the long-term  change your program wants to contribute to?</a:t>
            </a:r>
            <a:endParaRPr lang="en-US" sz="1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053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5BB415A5-DB05-424D-A0C9-E2A8F122D220}"/>
              </a:ext>
            </a:extLst>
          </p:cNvPr>
          <p:cNvSpPr txBox="1"/>
          <p:nvPr/>
        </p:nvSpPr>
        <p:spPr>
          <a:xfrm>
            <a:off x="3714963" y="516244"/>
            <a:ext cx="3683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/>
              <a:t>Outputs: </a:t>
            </a:r>
            <a:r>
              <a:rPr lang="en-US" sz="1400"/>
              <a:t>What do we do to achieve the changes? 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E5D0AD7-E25B-49A6-AE2F-349BFF3EA12A}"/>
              </a:ext>
            </a:extLst>
          </p:cNvPr>
          <p:cNvSpPr/>
          <p:nvPr/>
        </p:nvSpPr>
        <p:spPr>
          <a:xfrm>
            <a:off x="7748639" y="1424813"/>
            <a:ext cx="1367791" cy="8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1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4B914E7-AB77-44F2-9557-4188F40F28E0}"/>
              </a:ext>
            </a:extLst>
          </p:cNvPr>
          <p:cNvSpPr/>
          <p:nvPr/>
        </p:nvSpPr>
        <p:spPr>
          <a:xfrm>
            <a:off x="7748639" y="2439523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2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E1BFFA3-DD3B-4B4F-8675-10F9BD32C3ED}"/>
              </a:ext>
            </a:extLst>
          </p:cNvPr>
          <p:cNvSpPr/>
          <p:nvPr/>
        </p:nvSpPr>
        <p:spPr>
          <a:xfrm>
            <a:off x="9447116" y="1424812"/>
            <a:ext cx="1255704" cy="18759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/>
              <a:t>Intermediary/ Long- term Outcome 1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C71F2D5-7541-43E6-9662-B311002A65BF}"/>
              </a:ext>
            </a:extLst>
          </p:cNvPr>
          <p:cNvSpPr/>
          <p:nvPr/>
        </p:nvSpPr>
        <p:spPr>
          <a:xfrm>
            <a:off x="9447114" y="3362097"/>
            <a:ext cx="1267995" cy="19829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ea typeface="+mn-lt"/>
                <a:cs typeface="+mn-lt"/>
              </a:rPr>
              <a:t>Intermediary/ Long- term Outcome 2</a:t>
            </a:r>
          </a:p>
          <a:p>
            <a:pPr algn="ctr"/>
            <a:endParaRPr lang="en-US" sz="1200" dirty="0">
              <a:ea typeface="Calibri"/>
              <a:cs typeface="Calibri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F24FE4D-1744-4FC6-B3C2-415E14D4BC7D}"/>
              </a:ext>
            </a:extLst>
          </p:cNvPr>
          <p:cNvSpPr/>
          <p:nvPr/>
        </p:nvSpPr>
        <p:spPr>
          <a:xfrm>
            <a:off x="11006115" y="1424812"/>
            <a:ext cx="962110" cy="39202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/>
              <a:t>Impact Objective</a:t>
            </a:r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AE5510B-4D82-4AE8-92E2-E9D33279E9B3}"/>
              </a:ext>
            </a:extLst>
          </p:cNvPr>
          <p:cNvSpPr/>
          <p:nvPr/>
        </p:nvSpPr>
        <p:spPr>
          <a:xfrm>
            <a:off x="3720979" y="1424812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 Output corresponding to the Outcome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781BC28-C939-4536-B0C5-9F3FD28DE8D7}"/>
              </a:ext>
            </a:extLst>
          </p:cNvPr>
          <p:cNvSpPr/>
          <p:nvPr/>
        </p:nvSpPr>
        <p:spPr>
          <a:xfrm>
            <a:off x="3720978" y="1996681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08D9EADC-4B00-4DAF-82DF-BFAAF422DE78}"/>
              </a:ext>
            </a:extLst>
          </p:cNvPr>
          <p:cNvSpPr/>
          <p:nvPr/>
        </p:nvSpPr>
        <p:spPr>
          <a:xfrm>
            <a:off x="3720977" y="2568550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554F3198-5E8F-49A4-B3C1-944621EB8B67}"/>
              </a:ext>
            </a:extLst>
          </p:cNvPr>
          <p:cNvSpPr/>
          <p:nvPr/>
        </p:nvSpPr>
        <p:spPr>
          <a:xfrm>
            <a:off x="3720977" y="3121000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 Output corresponding to the Outcome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A4A5AB3-CF00-4FB0-A232-D246D9E5ECE2}"/>
              </a:ext>
            </a:extLst>
          </p:cNvPr>
          <p:cNvSpPr/>
          <p:nvPr/>
        </p:nvSpPr>
        <p:spPr>
          <a:xfrm>
            <a:off x="3720976" y="3702763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A5A7639-0CD3-40BA-BD53-63059C492381}"/>
              </a:ext>
            </a:extLst>
          </p:cNvPr>
          <p:cNvSpPr/>
          <p:nvPr/>
        </p:nvSpPr>
        <p:spPr>
          <a:xfrm>
            <a:off x="3720975" y="4255213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413B5ED0-E8B1-4600-97BA-099F44260A45}"/>
              </a:ext>
            </a:extLst>
          </p:cNvPr>
          <p:cNvSpPr/>
          <p:nvPr/>
        </p:nvSpPr>
        <p:spPr>
          <a:xfrm>
            <a:off x="3720974" y="4810792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3E93989-79A1-443E-A35A-A6CA9745F472}"/>
              </a:ext>
            </a:extLst>
          </p:cNvPr>
          <p:cNvSpPr/>
          <p:nvPr/>
        </p:nvSpPr>
        <p:spPr>
          <a:xfrm>
            <a:off x="3720974" y="5379532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rgbClr val="002060"/>
                </a:solidFill>
              </a:rPr>
              <a:t>Output corresponding to the Outcome</a:t>
            </a:r>
          </a:p>
        </p:txBody>
      </p:sp>
      <p:cxnSp>
        <p:nvCxnSpPr>
          <p:cNvPr id="110" name="Elbow Connector 42">
            <a:extLst>
              <a:ext uri="{FF2B5EF4-FFF2-40B4-BE49-F238E27FC236}">
                <a16:creationId xmlns:a16="http://schemas.microsoft.com/office/drawing/2014/main" id="{7DD5B0FB-BA84-4A60-8FFE-4253098A4D9E}"/>
              </a:ext>
            </a:extLst>
          </p:cNvPr>
          <p:cNvCxnSpPr>
            <a:cxnSpLocks/>
            <a:stCxn id="101" idx="3"/>
            <a:endCxn id="95" idx="1"/>
          </p:cNvCxnSpPr>
          <p:nvPr/>
        </p:nvCxnSpPr>
        <p:spPr>
          <a:xfrm>
            <a:off x="6797554" y="1656922"/>
            <a:ext cx="951085" cy="21393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42">
            <a:extLst>
              <a:ext uri="{FF2B5EF4-FFF2-40B4-BE49-F238E27FC236}">
                <a16:creationId xmlns:a16="http://schemas.microsoft.com/office/drawing/2014/main" id="{B193C38D-4EDE-46B2-B1A0-606EF3D09F16}"/>
              </a:ext>
            </a:extLst>
          </p:cNvPr>
          <p:cNvCxnSpPr>
            <a:cxnSpLocks/>
            <a:stCxn id="102" idx="3"/>
            <a:endCxn id="95" idx="1"/>
          </p:cNvCxnSpPr>
          <p:nvPr/>
        </p:nvCxnSpPr>
        <p:spPr>
          <a:xfrm flipV="1">
            <a:off x="6797553" y="1870857"/>
            <a:ext cx="951086" cy="357934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42">
            <a:extLst>
              <a:ext uri="{FF2B5EF4-FFF2-40B4-BE49-F238E27FC236}">
                <a16:creationId xmlns:a16="http://schemas.microsoft.com/office/drawing/2014/main" id="{4B6B01A3-6149-4066-9F16-17E280E82A7E}"/>
              </a:ext>
            </a:extLst>
          </p:cNvPr>
          <p:cNvCxnSpPr>
            <a:cxnSpLocks/>
            <a:stCxn id="103" idx="3"/>
            <a:endCxn id="96" idx="1"/>
          </p:cNvCxnSpPr>
          <p:nvPr/>
        </p:nvCxnSpPr>
        <p:spPr>
          <a:xfrm>
            <a:off x="6797552" y="2800660"/>
            <a:ext cx="951087" cy="6947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42">
            <a:extLst>
              <a:ext uri="{FF2B5EF4-FFF2-40B4-BE49-F238E27FC236}">
                <a16:creationId xmlns:a16="http://schemas.microsoft.com/office/drawing/2014/main" id="{37CF96A9-1667-4A45-A694-8DA6DEF7EFE7}"/>
              </a:ext>
            </a:extLst>
          </p:cNvPr>
          <p:cNvCxnSpPr>
            <a:cxnSpLocks/>
          </p:cNvCxnSpPr>
          <p:nvPr/>
        </p:nvCxnSpPr>
        <p:spPr>
          <a:xfrm flipV="1">
            <a:off x="6373008" y="2384551"/>
            <a:ext cx="2758422" cy="1572093"/>
          </a:xfrm>
          <a:prstGeom prst="bentConnector3">
            <a:avLst>
              <a:gd name="adj1" fmla="val 2779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42">
            <a:extLst>
              <a:ext uri="{FF2B5EF4-FFF2-40B4-BE49-F238E27FC236}">
                <a16:creationId xmlns:a16="http://schemas.microsoft.com/office/drawing/2014/main" id="{D42C765E-4BC7-4AA6-B933-AA1D806376A3}"/>
              </a:ext>
            </a:extLst>
          </p:cNvPr>
          <p:cNvCxnSpPr>
            <a:cxnSpLocks/>
            <a:stCxn id="107" idx="3"/>
            <a:endCxn id="63" idx="1"/>
          </p:cNvCxnSpPr>
          <p:nvPr/>
        </p:nvCxnSpPr>
        <p:spPr>
          <a:xfrm flipV="1">
            <a:off x="6797549" y="4892819"/>
            <a:ext cx="994633" cy="150083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lbow Connector 42">
            <a:extLst>
              <a:ext uri="{FF2B5EF4-FFF2-40B4-BE49-F238E27FC236}">
                <a16:creationId xmlns:a16="http://schemas.microsoft.com/office/drawing/2014/main" id="{4F4373A8-D7F8-4310-BC3B-270E7EBA583A}"/>
              </a:ext>
            </a:extLst>
          </p:cNvPr>
          <p:cNvCxnSpPr>
            <a:cxnSpLocks/>
            <a:stCxn id="108" idx="3"/>
            <a:endCxn id="98" idx="1"/>
          </p:cNvCxnSpPr>
          <p:nvPr/>
        </p:nvCxnSpPr>
        <p:spPr>
          <a:xfrm flipV="1">
            <a:off x="6797549" y="4353586"/>
            <a:ext cx="2649565" cy="125805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lbow Connector 42">
            <a:extLst>
              <a:ext uri="{FF2B5EF4-FFF2-40B4-BE49-F238E27FC236}">
                <a16:creationId xmlns:a16="http://schemas.microsoft.com/office/drawing/2014/main" id="{F40356A8-0C49-4BAF-B6C2-7B8BEF8B1B35}"/>
              </a:ext>
            </a:extLst>
          </p:cNvPr>
          <p:cNvCxnSpPr>
            <a:cxnSpLocks/>
            <a:stCxn id="104" idx="3"/>
            <a:endCxn id="96" idx="1"/>
          </p:cNvCxnSpPr>
          <p:nvPr/>
        </p:nvCxnSpPr>
        <p:spPr>
          <a:xfrm flipV="1">
            <a:off x="6797552" y="2870136"/>
            <a:ext cx="951087" cy="482974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6B6ED179-06F3-42EA-8EAF-5005F1C048BD}"/>
              </a:ext>
            </a:extLst>
          </p:cNvPr>
          <p:cNvSpPr/>
          <p:nvPr/>
        </p:nvSpPr>
        <p:spPr>
          <a:xfrm>
            <a:off x="7781296" y="3446549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3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6571C15-2543-47C7-BC16-2353855B663E}"/>
              </a:ext>
            </a:extLst>
          </p:cNvPr>
          <p:cNvSpPr/>
          <p:nvPr/>
        </p:nvSpPr>
        <p:spPr>
          <a:xfrm>
            <a:off x="7792182" y="4462206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4</a:t>
            </a:r>
          </a:p>
        </p:txBody>
      </p:sp>
      <p:cxnSp>
        <p:nvCxnSpPr>
          <p:cNvPr id="76" name="Elbow Connector 42">
            <a:extLst>
              <a:ext uri="{FF2B5EF4-FFF2-40B4-BE49-F238E27FC236}">
                <a16:creationId xmlns:a16="http://schemas.microsoft.com/office/drawing/2014/main" id="{C762778B-7079-4913-9D75-F1F1BF8FBF99}"/>
              </a:ext>
            </a:extLst>
          </p:cNvPr>
          <p:cNvCxnSpPr>
            <a:cxnSpLocks/>
            <a:stCxn id="106" idx="3"/>
            <a:endCxn id="62" idx="1"/>
          </p:cNvCxnSpPr>
          <p:nvPr/>
        </p:nvCxnSpPr>
        <p:spPr>
          <a:xfrm flipV="1">
            <a:off x="6797550" y="3877162"/>
            <a:ext cx="983746" cy="610161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BBA9C530-F45D-4F1D-96D3-F8214271CDA2}"/>
              </a:ext>
            </a:extLst>
          </p:cNvPr>
          <p:cNvSpPr/>
          <p:nvPr/>
        </p:nvSpPr>
        <p:spPr>
          <a:xfrm>
            <a:off x="9191457" y="1803456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Arrow: Right 110">
            <a:extLst>
              <a:ext uri="{FF2B5EF4-FFF2-40B4-BE49-F238E27FC236}">
                <a16:creationId xmlns:a16="http://schemas.microsoft.com/office/drawing/2014/main" id="{CB3D6257-36B5-44B0-891D-EF1075AFAE5E}"/>
              </a:ext>
            </a:extLst>
          </p:cNvPr>
          <p:cNvSpPr/>
          <p:nvPr/>
        </p:nvSpPr>
        <p:spPr>
          <a:xfrm>
            <a:off x="9192632" y="2738110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row: Right 111">
            <a:extLst>
              <a:ext uri="{FF2B5EF4-FFF2-40B4-BE49-F238E27FC236}">
                <a16:creationId xmlns:a16="http://schemas.microsoft.com/office/drawing/2014/main" id="{FA5CBD84-A07B-4AB0-8436-65143BEFBB85}"/>
              </a:ext>
            </a:extLst>
          </p:cNvPr>
          <p:cNvSpPr/>
          <p:nvPr/>
        </p:nvSpPr>
        <p:spPr>
          <a:xfrm>
            <a:off x="9192628" y="3781260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Arrow: Right 113">
            <a:extLst>
              <a:ext uri="{FF2B5EF4-FFF2-40B4-BE49-F238E27FC236}">
                <a16:creationId xmlns:a16="http://schemas.microsoft.com/office/drawing/2014/main" id="{826DD455-CE45-47EE-B94E-F460DDFEAA00}"/>
              </a:ext>
            </a:extLst>
          </p:cNvPr>
          <p:cNvSpPr/>
          <p:nvPr/>
        </p:nvSpPr>
        <p:spPr>
          <a:xfrm>
            <a:off x="9192627" y="4810147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Arrow: Right 115">
            <a:extLst>
              <a:ext uri="{FF2B5EF4-FFF2-40B4-BE49-F238E27FC236}">
                <a16:creationId xmlns:a16="http://schemas.microsoft.com/office/drawing/2014/main" id="{4E34E66C-163D-4630-886E-8E25278D5494}"/>
              </a:ext>
            </a:extLst>
          </p:cNvPr>
          <p:cNvSpPr/>
          <p:nvPr/>
        </p:nvSpPr>
        <p:spPr>
          <a:xfrm>
            <a:off x="10753070" y="216557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row: Right 116">
            <a:extLst>
              <a:ext uri="{FF2B5EF4-FFF2-40B4-BE49-F238E27FC236}">
                <a16:creationId xmlns:a16="http://schemas.microsoft.com/office/drawing/2014/main" id="{0F837FC3-0A36-47A2-88FC-F0D791474F8F}"/>
              </a:ext>
            </a:extLst>
          </p:cNvPr>
          <p:cNvSpPr/>
          <p:nvPr/>
        </p:nvSpPr>
        <p:spPr>
          <a:xfrm>
            <a:off x="10753065" y="4270267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FBAB1A5-AA0A-4F91-AC34-1591F6FC0250}"/>
              </a:ext>
            </a:extLst>
          </p:cNvPr>
          <p:cNvSpPr txBox="1"/>
          <p:nvPr/>
        </p:nvSpPr>
        <p:spPr>
          <a:xfrm>
            <a:off x="471854" y="1092444"/>
            <a:ext cx="26820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What are the problems you are trying to address?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43CA6AD-91A6-4DBD-8FAE-6F5F2B9BB64C}"/>
              </a:ext>
            </a:extLst>
          </p:cNvPr>
          <p:cNvSpPr/>
          <p:nvPr/>
        </p:nvSpPr>
        <p:spPr>
          <a:xfrm>
            <a:off x="4844631" y="5961295"/>
            <a:ext cx="829260" cy="829260"/>
          </a:xfrm>
          <a:prstGeom prst="ellipse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accent6"/>
                </a:solidFill>
              </a:rPr>
              <a:t>Last here</a:t>
            </a:r>
            <a:endParaRPr lang="en-GB" sz="1600">
              <a:solidFill>
                <a:schemeClr val="accent6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A289C0D-D713-47D0-BA9E-1ABEAA99478A}"/>
              </a:ext>
            </a:extLst>
          </p:cNvPr>
          <p:cNvSpPr txBox="1"/>
          <p:nvPr/>
        </p:nvSpPr>
        <p:spPr>
          <a:xfrm>
            <a:off x="171313" y="6327477"/>
            <a:ext cx="106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4</a:t>
            </a:r>
            <a:r>
              <a:rPr lang="en-US" b="1" baseline="30000"/>
              <a:t>th</a:t>
            </a:r>
            <a:r>
              <a:rPr lang="en-US" b="1"/>
              <a:t> Step</a:t>
            </a:r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38C310-91E8-4D9C-8919-D7A459139775}"/>
              </a:ext>
            </a:extLst>
          </p:cNvPr>
          <p:cNvSpPr txBox="1"/>
          <p:nvPr/>
        </p:nvSpPr>
        <p:spPr>
          <a:xfrm>
            <a:off x="698205" y="435537"/>
            <a:ext cx="1699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/>
              <a:t>Problem Statement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7708972-44B8-4F76-BE06-0BAEC7DC202D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x 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2A3D1E7-DD3B-4E0B-AA96-2119A84D52A2}"/>
              </a:ext>
            </a:extLst>
          </p:cNvPr>
          <p:cNvSpPr/>
          <p:nvPr/>
        </p:nvSpPr>
        <p:spPr>
          <a:xfrm>
            <a:off x="471855" y="2701670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y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4ECED39-75B1-41FD-9EE1-DA54EE42CAC8}"/>
              </a:ext>
            </a:extLst>
          </p:cNvPr>
          <p:cNvSpPr/>
          <p:nvPr/>
        </p:nvSpPr>
        <p:spPr>
          <a:xfrm>
            <a:off x="471854" y="36131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z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2861CD-F3EE-1C92-F162-4EDA42517107}"/>
              </a:ext>
            </a:extLst>
          </p:cNvPr>
          <p:cNvSpPr txBox="1"/>
          <p:nvPr/>
        </p:nvSpPr>
        <p:spPr>
          <a:xfrm>
            <a:off x="7441538" y="414901"/>
            <a:ext cx="3322021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Outcome Statement: </a:t>
            </a:r>
            <a:r>
              <a:rPr lang="en-US" sz="1400" b="0" dirty="0"/>
              <a:t>WHO </a:t>
            </a:r>
            <a:r>
              <a:rPr lang="en-US" sz="1400" b="0" dirty="0">
                <a:latin typeface="Calibri Light" panose="020F0302020204030204"/>
              </a:rPr>
              <a:t>needs to achieve WHAT change?</a:t>
            </a:r>
            <a:r>
              <a:rPr lang="en-US" sz="1400" dirty="0">
                <a:latin typeface="Calibri Light" panose="020F0302020204030204"/>
              </a:rPr>
              <a:t> </a:t>
            </a:r>
            <a:r>
              <a:rPr lang="en-US" sz="1400" b="0" dirty="0">
                <a:latin typeface="Calibri Light" panose="020F0302020204030204"/>
              </a:rPr>
              <a:t>[Immediate, </a:t>
            </a:r>
            <a:r>
              <a:rPr lang="en-US" sz="1400" dirty="0">
                <a:latin typeface="Calibri Light" panose="020F0302020204030204"/>
              </a:rPr>
              <a:t>and intermediary, and long-term outcomes </a:t>
            </a:r>
            <a:r>
              <a:rPr lang="en-US" sz="1400" b="0" dirty="0">
                <a:latin typeface="Calibri Light" panose="020F0302020204030204"/>
              </a:rPr>
              <a:t>]</a:t>
            </a:r>
            <a:endParaRPr lang="en-GB" sz="140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0EAA40-F93A-DD20-250A-4DA857ABCCFD}"/>
              </a:ext>
            </a:extLst>
          </p:cNvPr>
          <p:cNvSpPr txBox="1"/>
          <p:nvPr/>
        </p:nvSpPr>
        <p:spPr>
          <a:xfrm>
            <a:off x="10740592" y="93768"/>
            <a:ext cx="1484998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1" dirty="0"/>
              <a:t>Impact Objective </a:t>
            </a:r>
            <a:r>
              <a:rPr lang="en-US" sz="1400" dirty="0"/>
              <a:t>What is the long-term  change your program wants to contribute to?</a:t>
            </a:r>
            <a:endParaRPr lang="en-US" sz="1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3019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04921" y="886706"/>
            <a:ext cx="11564983" cy="1741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3DDDC42-6E1E-4AB9-9AC1-30480EC59FB4}"/>
              </a:ext>
            </a:extLst>
          </p:cNvPr>
          <p:cNvSpPr txBox="1"/>
          <p:nvPr/>
        </p:nvSpPr>
        <p:spPr>
          <a:xfrm>
            <a:off x="914294" y="463767"/>
            <a:ext cx="462709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Provide Evidence Expertise Experience for each connection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46BD2C0-7573-4857-859C-F47D74C89900}"/>
              </a:ext>
            </a:extLst>
          </p:cNvPr>
          <p:cNvSpPr txBox="1"/>
          <p:nvPr/>
        </p:nvSpPr>
        <p:spPr>
          <a:xfrm>
            <a:off x="39868" y="6438017"/>
            <a:ext cx="9142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5</a:t>
            </a:r>
            <a:r>
              <a:rPr lang="en-US" b="1" baseline="30000"/>
              <a:t>th</a:t>
            </a:r>
            <a:r>
              <a:rPr lang="en-US" b="1"/>
              <a:t> Step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E581A8AF-02BB-41B2-8421-B7AAC98527A4}"/>
              </a:ext>
            </a:extLst>
          </p:cNvPr>
          <p:cNvSpPr/>
          <p:nvPr/>
        </p:nvSpPr>
        <p:spPr>
          <a:xfrm>
            <a:off x="717648" y="1311342"/>
            <a:ext cx="10975532" cy="4775114"/>
          </a:xfrm>
          <a:prstGeom prst="rect">
            <a:avLst/>
          </a:prstGeom>
          <a:noFill/>
          <a:ln w="19050"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>
                <a:solidFill>
                  <a:schemeClr val="tx1"/>
                </a:solidFill>
              </a:rPr>
              <a:t>List of Evidence:</a:t>
            </a:r>
          </a:p>
          <a:p>
            <a:r>
              <a:rPr lang="en-US" sz="1200">
                <a:solidFill>
                  <a:schemeClr val="tx1"/>
                </a:solidFill>
              </a:rPr>
              <a:t>1… 2… 3…</a:t>
            </a: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898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04921" y="886706"/>
            <a:ext cx="11564983" cy="1741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706817E-EB4B-4FB4-A05A-F8A2D6B80038}"/>
              </a:ext>
            </a:extLst>
          </p:cNvPr>
          <p:cNvSpPr txBox="1"/>
          <p:nvPr/>
        </p:nvSpPr>
        <p:spPr>
          <a:xfrm>
            <a:off x="631865" y="463766"/>
            <a:ext cx="1096804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Assumptions linking outputs to outcomes, and outcomes to outcomes </a:t>
            </a:r>
            <a:endParaRPr lang="en-US" dirty="0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46BD2C0-7573-4857-859C-F47D74C89900}"/>
              </a:ext>
            </a:extLst>
          </p:cNvPr>
          <p:cNvSpPr txBox="1"/>
          <p:nvPr/>
        </p:nvSpPr>
        <p:spPr>
          <a:xfrm>
            <a:off x="10363739" y="6413436"/>
            <a:ext cx="914279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b="1" dirty="0"/>
              <a:t>6</a:t>
            </a:r>
            <a:r>
              <a:rPr lang="en-US" b="1" baseline="30000" dirty="0"/>
              <a:t>th</a:t>
            </a:r>
            <a:r>
              <a:rPr lang="en-US" b="1" dirty="0"/>
              <a:t> Step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D6B3234B-0BD8-47DC-9D17-1FA4D8F2E787}"/>
              </a:ext>
            </a:extLst>
          </p:cNvPr>
          <p:cNvSpPr/>
          <p:nvPr/>
        </p:nvSpPr>
        <p:spPr>
          <a:xfrm>
            <a:off x="731280" y="1311342"/>
            <a:ext cx="10650143" cy="47751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200" dirty="0">
              <a:solidFill>
                <a:schemeClr val="bg2">
                  <a:lumMod val="2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5925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1" name="Elbow Connector 42">
            <a:extLst>
              <a:ext uri="{FF2B5EF4-FFF2-40B4-BE49-F238E27FC236}">
                <a16:creationId xmlns:a16="http://schemas.microsoft.com/office/drawing/2014/main" id="{B889F548-5517-40D0-9BAC-B4FE43888EDC}"/>
              </a:ext>
            </a:extLst>
          </p:cNvPr>
          <p:cNvCxnSpPr>
            <a:cxnSpLocks/>
            <a:stCxn id="48" idx="3"/>
            <a:endCxn id="133" idx="1"/>
          </p:cNvCxnSpPr>
          <p:nvPr/>
        </p:nvCxnSpPr>
        <p:spPr>
          <a:xfrm flipV="1">
            <a:off x="6790839" y="4920853"/>
            <a:ext cx="2755383" cy="665654"/>
          </a:xfrm>
          <a:prstGeom prst="bentConnector3">
            <a:avLst>
              <a:gd name="adj1" fmla="val 25709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42">
            <a:extLst>
              <a:ext uri="{FF2B5EF4-FFF2-40B4-BE49-F238E27FC236}">
                <a16:creationId xmlns:a16="http://schemas.microsoft.com/office/drawing/2014/main" id="{463F41FD-F637-44D0-989A-4472D4E97574}"/>
              </a:ext>
            </a:extLst>
          </p:cNvPr>
          <p:cNvCxnSpPr>
            <a:cxnSpLocks/>
            <a:stCxn id="57" idx="3"/>
            <a:endCxn id="42" idx="1"/>
          </p:cNvCxnSpPr>
          <p:nvPr/>
        </p:nvCxnSpPr>
        <p:spPr>
          <a:xfrm flipV="1">
            <a:off x="6797545" y="2079699"/>
            <a:ext cx="2748716" cy="676317"/>
          </a:xfrm>
          <a:prstGeom prst="bentConnector3">
            <a:avLst>
              <a:gd name="adj1" fmla="val 30452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04920" y="959629"/>
            <a:ext cx="11564983" cy="1741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53BC4BF8-D44C-42AE-A388-FE9710CAED76}"/>
              </a:ext>
            </a:extLst>
          </p:cNvPr>
          <p:cNvSpPr txBox="1"/>
          <p:nvPr/>
        </p:nvSpPr>
        <p:spPr>
          <a:xfrm>
            <a:off x="54052" y="62906"/>
            <a:ext cx="297859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100" b="1">
                <a:highlight>
                  <a:srgbClr val="FFFF00"/>
                </a:highlight>
              </a:rPr>
              <a:t>EXAMPLE Theory of Change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A8E098-DB05-4571-91CF-F34EE26481B0}"/>
              </a:ext>
            </a:extLst>
          </p:cNvPr>
          <p:cNvSpPr/>
          <p:nvPr/>
        </p:nvSpPr>
        <p:spPr>
          <a:xfrm>
            <a:off x="7934872" y="4433336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Religious leaders gain knowledge on PVE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E68B22C-AC11-4F96-A6A9-AD6798BCA802}"/>
              </a:ext>
            </a:extLst>
          </p:cNvPr>
          <p:cNvSpPr/>
          <p:nvPr/>
        </p:nvSpPr>
        <p:spPr>
          <a:xfrm>
            <a:off x="7944582" y="1398076"/>
            <a:ext cx="1367791" cy="9965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Youths have skills and capacity to be employed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1CBD368-CF5A-43A7-AB4E-09875900B6E0}"/>
              </a:ext>
            </a:extLst>
          </p:cNvPr>
          <p:cNvSpPr/>
          <p:nvPr/>
        </p:nvSpPr>
        <p:spPr>
          <a:xfrm>
            <a:off x="9546261" y="1275720"/>
            <a:ext cx="1255704" cy="16079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Youths have more opportunities in the job market or become self-employed with increased income and better livelihood  </a:t>
            </a:r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421B244-D714-411C-BA55-65D9040CF941}"/>
              </a:ext>
            </a:extLst>
          </p:cNvPr>
          <p:cNvSpPr/>
          <p:nvPr/>
        </p:nvSpPr>
        <p:spPr>
          <a:xfrm>
            <a:off x="9536543" y="2933380"/>
            <a:ext cx="1255705" cy="12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Youths engage and advocate its own priorities to the local government  </a:t>
            </a:r>
            <a:endParaRPr lang="en-US" sz="1100" dirty="0">
              <a:ea typeface="Calibri"/>
              <a:cs typeface="Calibri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1559367-2879-492B-9B3B-4CDD59C757FF}"/>
              </a:ext>
            </a:extLst>
          </p:cNvPr>
          <p:cNvSpPr/>
          <p:nvPr/>
        </p:nvSpPr>
        <p:spPr>
          <a:xfrm>
            <a:off x="11055276" y="1275721"/>
            <a:ext cx="1057686" cy="528555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/>
              <a:t>Youth and community members are more resilient to Violent Extremism through enhanced agency, social cohesion and access to socio-economic opportunities</a:t>
            </a:r>
            <a:endParaRPr lang="en-US" sz="1100" dirty="0">
              <a:ea typeface="Calibri"/>
              <a:cs typeface="Calibri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DE0B446-214E-4B5B-B7B8-4F93DD3EC6D1}"/>
              </a:ext>
            </a:extLst>
          </p:cNvPr>
          <p:cNvSpPr/>
          <p:nvPr/>
        </p:nvSpPr>
        <p:spPr>
          <a:xfrm>
            <a:off x="3720979" y="1424812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Vocational Training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262D3FA-A005-40C1-908A-A36C55540D0A}"/>
              </a:ext>
            </a:extLst>
          </p:cNvPr>
          <p:cNvSpPr/>
          <p:nvPr/>
        </p:nvSpPr>
        <p:spPr>
          <a:xfrm>
            <a:off x="3720970" y="1967495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Entrepreneurship skills building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57F606-C49B-4F56-A33F-4F542B40A791}"/>
              </a:ext>
            </a:extLst>
          </p:cNvPr>
          <p:cNvSpPr/>
          <p:nvPr/>
        </p:nvSpPr>
        <p:spPr>
          <a:xfrm>
            <a:off x="3714264" y="5354397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Inter-religious, inter-faith dialogues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B5CF6F5-350D-4E11-81F9-60EFB2DFC086}"/>
              </a:ext>
            </a:extLst>
          </p:cNvPr>
          <p:cNvSpPr/>
          <p:nvPr/>
        </p:nvSpPr>
        <p:spPr>
          <a:xfrm>
            <a:off x="3714264" y="5966564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Community engagement events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17EC8DD-4F90-4CE9-9F30-5DD29DB29BF6}"/>
              </a:ext>
            </a:extLst>
          </p:cNvPr>
          <p:cNvSpPr/>
          <p:nvPr/>
        </p:nvSpPr>
        <p:spPr>
          <a:xfrm>
            <a:off x="3720970" y="2523906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Market linkages, seed-fund raising for trained youths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866B813-D5DD-4BF4-859C-54846A5EEF78}"/>
              </a:ext>
            </a:extLst>
          </p:cNvPr>
          <p:cNvSpPr/>
          <p:nvPr/>
        </p:nvSpPr>
        <p:spPr>
          <a:xfrm>
            <a:off x="3720973" y="3103506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Content on government policy options for youth broadcast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FBC38A-A89B-4706-8630-BE347266C3B2}"/>
              </a:ext>
            </a:extLst>
          </p:cNvPr>
          <p:cNvSpPr/>
          <p:nvPr/>
        </p:nvSpPr>
        <p:spPr>
          <a:xfrm>
            <a:off x="3720970" y="4207851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Round table between community actors, youth leaders and policy makers on youth engagement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49AFFBB-7B46-4764-8813-A43E85013018}"/>
              </a:ext>
            </a:extLst>
          </p:cNvPr>
          <p:cNvSpPr/>
          <p:nvPr/>
        </p:nvSpPr>
        <p:spPr>
          <a:xfrm>
            <a:off x="3714266" y="4789365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Training on PVE for religious leaders</a:t>
            </a:r>
          </a:p>
        </p:txBody>
      </p:sp>
      <p:cxnSp>
        <p:nvCxnSpPr>
          <p:cNvPr id="61" name="Elbow Connector 42">
            <a:extLst>
              <a:ext uri="{FF2B5EF4-FFF2-40B4-BE49-F238E27FC236}">
                <a16:creationId xmlns:a16="http://schemas.microsoft.com/office/drawing/2014/main" id="{7E0DE769-67AC-4614-93D3-5B8D7D3A8899}"/>
              </a:ext>
            </a:extLst>
          </p:cNvPr>
          <p:cNvCxnSpPr>
            <a:cxnSpLocks/>
            <a:stCxn id="46" idx="3"/>
            <a:endCxn id="40" idx="1"/>
          </p:cNvCxnSpPr>
          <p:nvPr/>
        </p:nvCxnSpPr>
        <p:spPr>
          <a:xfrm>
            <a:off x="6797554" y="1656922"/>
            <a:ext cx="1147028" cy="239419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42">
            <a:extLst>
              <a:ext uri="{FF2B5EF4-FFF2-40B4-BE49-F238E27FC236}">
                <a16:creationId xmlns:a16="http://schemas.microsoft.com/office/drawing/2014/main" id="{FDA4247C-63FF-458C-9243-4D6C9FA7BCA9}"/>
              </a:ext>
            </a:extLst>
          </p:cNvPr>
          <p:cNvCxnSpPr>
            <a:cxnSpLocks/>
            <a:stCxn id="47" idx="3"/>
            <a:endCxn id="40" idx="1"/>
          </p:cNvCxnSpPr>
          <p:nvPr/>
        </p:nvCxnSpPr>
        <p:spPr>
          <a:xfrm flipV="1">
            <a:off x="6797545" y="1896341"/>
            <a:ext cx="1147037" cy="303264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42">
            <a:extLst>
              <a:ext uri="{FF2B5EF4-FFF2-40B4-BE49-F238E27FC236}">
                <a16:creationId xmlns:a16="http://schemas.microsoft.com/office/drawing/2014/main" id="{6B344A2E-6ADA-42E8-9CFD-11A63002165C}"/>
              </a:ext>
            </a:extLst>
          </p:cNvPr>
          <p:cNvCxnSpPr>
            <a:cxnSpLocks/>
            <a:stCxn id="60" idx="3"/>
            <a:endCxn id="41" idx="1"/>
          </p:cNvCxnSpPr>
          <p:nvPr/>
        </p:nvCxnSpPr>
        <p:spPr>
          <a:xfrm flipV="1">
            <a:off x="6790841" y="4863949"/>
            <a:ext cx="1144031" cy="15752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42">
            <a:extLst>
              <a:ext uri="{FF2B5EF4-FFF2-40B4-BE49-F238E27FC236}">
                <a16:creationId xmlns:a16="http://schemas.microsoft.com/office/drawing/2014/main" id="{B724422B-BE64-4FC2-8336-F7C468045CFB}"/>
              </a:ext>
            </a:extLst>
          </p:cNvPr>
          <p:cNvCxnSpPr>
            <a:cxnSpLocks/>
            <a:stCxn id="59" idx="3"/>
            <a:endCxn id="153" idx="1"/>
          </p:cNvCxnSpPr>
          <p:nvPr/>
        </p:nvCxnSpPr>
        <p:spPr>
          <a:xfrm flipV="1">
            <a:off x="6797545" y="3926585"/>
            <a:ext cx="1142175" cy="51337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42">
            <a:extLst>
              <a:ext uri="{FF2B5EF4-FFF2-40B4-BE49-F238E27FC236}">
                <a16:creationId xmlns:a16="http://schemas.microsoft.com/office/drawing/2014/main" id="{58C5D906-B0B1-4852-9D1C-B462B5DEDFF9}"/>
              </a:ext>
            </a:extLst>
          </p:cNvPr>
          <p:cNvCxnSpPr>
            <a:cxnSpLocks/>
            <a:stCxn id="56" idx="3"/>
            <a:endCxn id="118" idx="1"/>
          </p:cNvCxnSpPr>
          <p:nvPr/>
        </p:nvCxnSpPr>
        <p:spPr>
          <a:xfrm flipV="1">
            <a:off x="6790839" y="5929491"/>
            <a:ext cx="1158934" cy="269183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3405E515-8DF4-478F-B9A0-DCE5C0E7367C}"/>
              </a:ext>
            </a:extLst>
          </p:cNvPr>
          <p:cNvSpPr/>
          <p:nvPr/>
        </p:nvSpPr>
        <p:spPr>
          <a:xfrm>
            <a:off x="7944576" y="2559139"/>
            <a:ext cx="1367791" cy="8492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Youths are aware of government policy options towards youth</a:t>
            </a:r>
          </a:p>
        </p:txBody>
      </p:sp>
      <p:cxnSp>
        <p:nvCxnSpPr>
          <p:cNvPr id="73" name="Elbow Connector 42">
            <a:extLst>
              <a:ext uri="{FF2B5EF4-FFF2-40B4-BE49-F238E27FC236}">
                <a16:creationId xmlns:a16="http://schemas.microsoft.com/office/drawing/2014/main" id="{E8AA16DE-CB08-4D41-8196-1806699F7517}"/>
              </a:ext>
            </a:extLst>
          </p:cNvPr>
          <p:cNvCxnSpPr>
            <a:cxnSpLocks/>
            <a:stCxn id="58" idx="3"/>
            <a:endCxn id="70" idx="1"/>
          </p:cNvCxnSpPr>
          <p:nvPr/>
        </p:nvCxnSpPr>
        <p:spPr>
          <a:xfrm flipV="1">
            <a:off x="6797548" y="2983740"/>
            <a:ext cx="1147028" cy="35187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238081FB-4D19-459C-87AA-C29542AED616}"/>
              </a:ext>
            </a:extLst>
          </p:cNvPr>
          <p:cNvSpPr/>
          <p:nvPr/>
        </p:nvSpPr>
        <p:spPr>
          <a:xfrm>
            <a:off x="9322086" y="1781685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34A7CBA7-E51E-45BF-B659-ECF6B3D01D1A}"/>
              </a:ext>
            </a:extLst>
          </p:cNvPr>
          <p:cNvSpPr/>
          <p:nvPr/>
        </p:nvSpPr>
        <p:spPr>
          <a:xfrm>
            <a:off x="9312369" y="3064359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78" name="Arrow: Right 77">
            <a:extLst>
              <a:ext uri="{FF2B5EF4-FFF2-40B4-BE49-F238E27FC236}">
                <a16:creationId xmlns:a16="http://schemas.microsoft.com/office/drawing/2014/main" id="{54F84500-A5FE-40B7-B1E2-B84CC2589D8C}"/>
              </a:ext>
            </a:extLst>
          </p:cNvPr>
          <p:cNvSpPr/>
          <p:nvPr/>
        </p:nvSpPr>
        <p:spPr>
          <a:xfrm>
            <a:off x="9314522" y="4632709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79" name="Arrow: Right 78">
            <a:extLst>
              <a:ext uri="{FF2B5EF4-FFF2-40B4-BE49-F238E27FC236}">
                <a16:creationId xmlns:a16="http://schemas.microsoft.com/office/drawing/2014/main" id="{FD043698-5E91-4103-A726-01B9074CC459}"/>
              </a:ext>
            </a:extLst>
          </p:cNvPr>
          <p:cNvSpPr/>
          <p:nvPr/>
        </p:nvSpPr>
        <p:spPr>
          <a:xfrm>
            <a:off x="10818384" y="216557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80" name="Arrow: Right 79">
            <a:extLst>
              <a:ext uri="{FF2B5EF4-FFF2-40B4-BE49-F238E27FC236}">
                <a16:creationId xmlns:a16="http://schemas.microsoft.com/office/drawing/2014/main" id="{1885B83E-D966-427D-89D9-684699809ABA}"/>
              </a:ext>
            </a:extLst>
          </p:cNvPr>
          <p:cNvSpPr/>
          <p:nvPr/>
        </p:nvSpPr>
        <p:spPr>
          <a:xfrm>
            <a:off x="10801963" y="3600555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6944C4E-5ABA-42CB-B06C-C4BA7EEEBBD1}"/>
              </a:ext>
            </a:extLst>
          </p:cNvPr>
          <p:cNvSpPr txBox="1"/>
          <p:nvPr/>
        </p:nvSpPr>
        <p:spPr>
          <a:xfrm>
            <a:off x="471854" y="1092444"/>
            <a:ext cx="2682074" cy="43088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1100">
                <a:solidFill>
                  <a:schemeClr val="tx1"/>
                </a:solidFill>
              </a:rPr>
              <a:t>What are the problems you are trying to address?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553452D-928C-459F-8AD8-D1429CDAC039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High unemployment rate among youth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2DBE53D-1977-445B-ADC4-DEC9C9CD4CC0}"/>
              </a:ext>
            </a:extLst>
          </p:cNvPr>
          <p:cNvSpPr/>
          <p:nvPr/>
        </p:nvSpPr>
        <p:spPr>
          <a:xfrm>
            <a:off x="471853" y="34434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Poor relations between youth population and authorities due to poor governance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95BA25E-12A0-49DF-911E-70775D2C5564}"/>
              </a:ext>
            </a:extLst>
          </p:cNvPr>
          <p:cNvSpPr/>
          <p:nvPr/>
        </p:nvSpPr>
        <p:spPr>
          <a:xfrm>
            <a:off x="471854" y="5078294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Lack of social cohesion between different ethnic groups/communities</a:t>
            </a:r>
          </a:p>
        </p:txBody>
      </p:sp>
      <p:cxnSp>
        <p:nvCxnSpPr>
          <p:cNvPr id="85" name="Elbow Connector 42">
            <a:extLst>
              <a:ext uri="{FF2B5EF4-FFF2-40B4-BE49-F238E27FC236}">
                <a16:creationId xmlns:a16="http://schemas.microsoft.com/office/drawing/2014/main" id="{A853D484-EF64-437A-972E-D2E69F71D4D4}"/>
              </a:ext>
            </a:extLst>
          </p:cNvPr>
          <p:cNvCxnSpPr>
            <a:cxnSpLocks/>
            <a:stCxn id="82" idx="3"/>
            <a:endCxn id="46" idx="1"/>
          </p:cNvCxnSpPr>
          <p:nvPr/>
        </p:nvCxnSpPr>
        <p:spPr>
          <a:xfrm flipV="1">
            <a:off x="3044424" y="1656922"/>
            <a:ext cx="676555" cy="46832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42">
            <a:extLst>
              <a:ext uri="{FF2B5EF4-FFF2-40B4-BE49-F238E27FC236}">
                <a16:creationId xmlns:a16="http://schemas.microsoft.com/office/drawing/2014/main" id="{C2487594-1CCA-49A3-B7D6-E3668FFAB7DC}"/>
              </a:ext>
            </a:extLst>
          </p:cNvPr>
          <p:cNvCxnSpPr>
            <a:cxnSpLocks/>
            <a:stCxn id="82" idx="3"/>
            <a:endCxn id="57" idx="1"/>
          </p:cNvCxnSpPr>
          <p:nvPr/>
        </p:nvCxnSpPr>
        <p:spPr>
          <a:xfrm>
            <a:off x="3044424" y="2125249"/>
            <a:ext cx="676546" cy="63076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42">
            <a:extLst>
              <a:ext uri="{FF2B5EF4-FFF2-40B4-BE49-F238E27FC236}">
                <a16:creationId xmlns:a16="http://schemas.microsoft.com/office/drawing/2014/main" id="{7A4C7535-534E-4542-8F9C-E9D4CF19DBB7}"/>
              </a:ext>
            </a:extLst>
          </p:cNvPr>
          <p:cNvCxnSpPr>
            <a:cxnSpLocks/>
            <a:stCxn id="82" idx="3"/>
            <a:endCxn id="47" idx="1"/>
          </p:cNvCxnSpPr>
          <p:nvPr/>
        </p:nvCxnSpPr>
        <p:spPr>
          <a:xfrm>
            <a:off x="3044424" y="2125249"/>
            <a:ext cx="676546" cy="7435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42">
            <a:extLst>
              <a:ext uri="{FF2B5EF4-FFF2-40B4-BE49-F238E27FC236}">
                <a16:creationId xmlns:a16="http://schemas.microsoft.com/office/drawing/2014/main" id="{C01DA7E7-685B-4C6A-BD88-DA9C251333CE}"/>
              </a:ext>
            </a:extLst>
          </p:cNvPr>
          <p:cNvCxnSpPr>
            <a:cxnSpLocks/>
            <a:stCxn id="84" idx="3"/>
            <a:endCxn id="60" idx="1"/>
          </p:cNvCxnSpPr>
          <p:nvPr/>
        </p:nvCxnSpPr>
        <p:spPr>
          <a:xfrm flipV="1">
            <a:off x="3032643" y="5021475"/>
            <a:ext cx="681623" cy="400450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42">
            <a:extLst>
              <a:ext uri="{FF2B5EF4-FFF2-40B4-BE49-F238E27FC236}">
                <a16:creationId xmlns:a16="http://schemas.microsoft.com/office/drawing/2014/main" id="{94069797-E041-46DA-9F5A-5E6B6D6E98BE}"/>
              </a:ext>
            </a:extLst>
          </p:cNvPr>
          <p:cNvCxnSpPr>
            <a:cxnSpLocks/>
            <a:stCxn id="83" idx="3"/>
            <a:endCxn id="59" idx="1"/>
          </p:cNvCxnSpPr>
          <p:nvPr/>
        </p:nvCxnSpPr>
        <p:spPr>
          <a:xfrm>
            <a:off x="3032642" y="3787083"/>
            <a:ext cx="688328" cy="65287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42">
            <a:extLst>
              <a:ext uri="{FF2B5EF4-FFF2-40B4-BE49-F238E27FC236}">
                <a16:creationId xmlns:a16="http://schemas.microsoft.com/office/drawing/2014/main" id="{A8250ABC-8D64-4081-AE95-1002A7BF21E7}"/>
              </a:ext>
            </a:extLst>
          </p:cNvPr>
          <p:cNvCxnSpPr>
            <a:cxnSpLocks/>
            <a:stCxn id="83" idx="3"/>
            <a:endCxn id="58" idx="1"/>
          </p:cNvCxnSpPr>
          <p:nvPr/>
        </p:nvCxnSpPr>
        <p:spPr>
          <a:xfrm flipV="1">
            <a:off x="3032642" y="3335616"/>
            <a:ext cx="688331" cy="45146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3A670E93-1C3B-434B-BFA0-60E0F52D9959}"/>
              </a:ext>
            </a:extLst>
          </p:cNvPr>
          <p:cNvSpPr/>
          <p:nvPr/>
        </p:nvSpPr>
        <p:spPr>
          <a:xfrm>
            <a:off x="3714267" y="3632110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Training on civil engagement for youth leaders</a:t>
            </a:r>
          </a:p>
        </p:txBody>
      </p:sp>
      <p:cxnSp>
        <p:nvCxnSpPr>
          <p:cNvPr id="100" name="Elbow Connector 42">
            <a:extLst>
              <a:ext uri="{FF2B5EF4-FFF2-40B4-BE49-F238E27FC236}">
                <a16:creationId xmlns:a16="http://schemas.microsoft.com/office/drawing/2014/main" id="{9C1CAA17-082F-419A-8DE2-9F8704360812}"/>
              </a:ext>
            </a:extLst>
          </p:cNvPr>
          <p:cNvCxnSpPr>
            <a:cxnSpLocks/>
            <a:stCxn id="93" idx="3"/>
            <a:endCxn id="43" idx="1"/>
          </p:cNvCxnSpPr>
          <p:nvPr/>
        </p:nvCxnSpPr>
        <p:spPr>
          <a:xfrm flipV="1">
            <a:off x="6790842" y="3567456"/>
            <a:ext cx="2745701" cy="296764"/>
          </a:xfrm>
          <a:prstGeom prst="bentConnector3">
            <a:avLst>
              <a:gd name="adj1" fmla="val 21847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EC7E3EAB-DB70-4023-9F74-962CC1AFCA47}"/>
              </a:ext>
            </a:extLst>
          </p:cNvPr>
          <p:cNvSpPr/>
          <p:nvPr/>
        </p:nvSpPr>
        <p:spPr>
          <a:xfrm>
            <a:off x="7949773" y="5429346"/>
            <a:ext cx="1355501" cy="10002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Communities members interact more often with people from different ethnicities </a:t>
            </a:r>
            <a:endParaRPr lang="en-US" sz="11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0D38069-1CF7-4DC9-8E29-7D63834610D8}"/>
              </a:ext>
            </a:extLst>
          </p:cNvPr>
          <p:cNvSpPr/>
          <p:nvPr/>
        </p:nvSpPr>
        <p:spPr>
          <a:xfrm>
            <a:off x="9546222" y="4259426"/>
            <a:ext cx="1262414" cy="13228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Religious leaders actively preach and practice peace, tolerance in their regular community services</a:t>
            </a:r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DEEFE8BB-3F51-4BCE-AFCF-CE4E24ED8C94}"/>
              </a:ext>
            </a:extLst>
          </p:cNvPr>
          <p:cNvSpPr/>
          <p:nvPr/>
        </p:nvSpPr>
        <p:spPr>
          <a:xfrm>
            <a:off x="7939720" y="3501984"/>
            <a:ext cx="1367791" cy="8492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Policy makers acknowledge youth participation in decision-making</a:t>
            </a:r>
          </a:p>
        </p:txBody>
      </p:sp>
      <p:sp>
        <p:nvSpPr>
          <p:cNvPr id="163" name="Arrow: Right 162">
            <a:extLst>
              <a:ext uri="{FF2B5EF4-FFF2-40B4-BE49-F238E27FC236}">
                <a16:creationId xmlns:a16="http://schemas.microsoft.com/office/drawing/2014/main" id="{9D9BC93A-84E5-4627-8D3B-9062EE8963FF}"/>
              </a:ext>
            </a:extLst>
          </p:cNvPr>
          <p:cNvSpPr/>
          <p:nvPr/>
        </p:nvSpPr>
        <p:spPr>
          <a:xfrm>
            <a:off x="9309942" y="3857587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165" name="Arrow: Right 164">
            <a:extLst>
              <a:ext uri="{FF2B5EF4-FFF2-40B4-BE49-F238E27FC236}">
                <a16:creationId xmlns:a16="http://schemas.microsoft.com/office/drawing/2014/main" id="{DA817C93-FFD8-46CC-952B-15E95A07BDA9}"/>
              </a:ext>
            </a:extLst>
          </p:cNvPr>
          <p:cNvSpPr/>
          <p:nvPr/>
        </p:nvSpPr>
        <p:spPr>
          <a:xfrm>
            <a:off x="9302663" y="576749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761DFD23-1ACE-43E1-B8DC-2C09C831F53D}"/>
              </a:ext>
            </a:extLst>
          </p:cNvPr>
          <p:cNvSpPr/>
          <p:nvPr/>
        </p:nvSpPr>
        <p:spPr>
          <a:xfrm>
            <a:off x="9536543" y="5660904"/>
            <a:ext cx="1262375" cy="96592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Community members are more acceptant and tolerant towards others  </a:t>
            </a:r>
            <a:endParaRPr lang="en-US"/>
          </a:p>
        </p:txBody>
      </p:sp>
      <p:sp>
        <p:nvSpPr>
          <p:cNvPr id="190" name="Arrow: Right 189">
            <a:extLst>
              <a:ext uri="{FF2B5EF4-FFF2-40B4-BE49-F238E27FC236}">
                <a16:creationId xmlns:a16="http://schemas.microsoft.com/office/drawing/2014/main" id="{81518C36-69EC-4C6B-8335-8D98AC7A8BB7}"/>
              </a:ext>
            </a:extLst>
          </p:cNvPr>
          <p:cNvSpPr/>
          <p:nvPr/>
        </p:nvSpPr>
        <p:spPr>
          <a:xfrm>
            <a:off x="10811678" y="4787152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191" name="Arrow: Right 190">
            <a:extLst>
              <a:ext uri="{FF2B5EF4-FFF2-40B4-BE49-F238E27FC236}">
                <a16:creationId xmlns:a16="http://schemas.microsoft.com/office/drawing/2014/main" id="{B6C413B1-6727-46CC-B6D0-2D5DC1FB337B}"/>
              </a:ext>
            </a:extLst>
          </p:cNvPr>
          <p:cNvSpPr/>
          <p:nvPr/>
        </p:nvSpPr>
        <p:spPr>
          <a:xfrm>
            <a:off x="10811678" y="6064082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cxnSp>
        <p:nvCxnSpPr>
          <p:cNvPr id="193" name="Elbow Connector 42">
            <a:extLst>
              <a:ext uri="{FF2B5EF4-FFF2-40B4-BE49-F238E27FC236}">
                <a16:creationId xmlns:a16="http://schemas.microsoft.com/office/drawing/2014/main" id="{01A32E26-1A61-4C29-98A0-5B07AD4DCC68}"/>
              </a:ext>
            </a:extLst>
          </p:cNvPr>
          <p:cNvCxnSpPr>
            <a:cxnSpLocks/>
            <a:stCxn id="84" idx="3"/>
            <a:endCxn id="48" idx="1"/>
          </p:cNvCxnSpPr>
          <p:nvPr/>
        </p:nvCxnSpPr>
        <p:spPr>
          <a:xfrm>
            <a:off x="3032643" y="5421925"/>
            <a:ext cx="681621" cy="164582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Elbow Connector 42">
            <a:extLst>
              <a:ext uri="{FF2B5EF4-FFF2-40B4-BE49-F238E27FC236}">
                <a16:creationId xmlns:a16="http://schemas.microsoft.com/office/drawing/2014/main" id="{50391519-36BC-4F25-B16B-E253BD4DCB5F}"/>
              </a:ext>
            </a:extLst>
          </p:cNvPr>
          <p:cNvCxnSpPr>
            <a:cxnSpLocks/>
            <a:stCxn id="84" idx="3"/>
            <a:endCxn id="56" idx="1"/>
          </p:cNvCxnSpPr>
          <p:nvPr/>
        </p:nvCxnSpPr>
        <p:spPr>
          <a:xfrm>
            <a:off x="3032643" y="5421925"/>
            <a:ext cx="681621" cy="776749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019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1d4c5e8-e3b5-481f-b51b-ce4251c3723c">
      <UserInfo>
        <DisplayName>Kevin Osborne</DisplayName>
        <AccountId>38</AccountId>
        <AccountType/>
      </UserInfo>
      <UserInfo>
        <DisplayName>Yuko Narushima</DisplayName>
        <AccountId>117</AccountId>
        <AccountType/>
      </UserInfo>
    </SharedWithUsers>
    <lcf76f155ced4ddcb4097134ff3c332f xmlns="bc67d2cf-bb34-42e1-99c9-98b0343040f2">
      <Terms xmlns="http://schemas.microsoft.com/office/infopath/2007/PartnerControls"/>
    </lcf76f155ced4ddcb4097134ff3c332f>
    <TaxCatchAll xmlns="71d4c5e8-e3b5-481f-b51b-ce4251c3723c" xsi:nil="true"/>
    <LastEdit xmlns="bc67d2cf-bb34-42e1-99c9-98b0343040f2">
      <UserInfo>
        <DisplayName/>
        <AccountId xsi:nil="true"/>
        <AccountType/>
      </UserInfo>
    </LastEdit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3A39705B4DCE49BF54E2A269FAC9F6" ma:contentTypeVersion="17" ma:contentTypeDescription="Create a new document." ma:contentTypeScope="" ma:versionID="838719b9c145d2fa0638005447094064">
  <xsd:schema xmlns:xsd="http://www.w3.org/2001/XMLSchema" xmlns:xs="http://www.w3.org/2001/XMLSchema" xmlns:p="http://schemas.microsoft.com/office/2006/metadata/properties" xmlns:ns2="bc67d2cf-bb34-42e1-99c9-98b0343040f2" xmlns:ns3="71d4c5e8-e3b5-481f-b51b-ce4251c3723c" targetNamespace="http://schemas.microsoft.com/office/2006/metadata/properties" ma:root="true" ma:fieldsID="8b998f3272050f2ff193cacd46d1dd3a" ns2:_="" ns3:_="">
    <xsd:import namespace="bc67d2cf-bb34-42e1-99c9-98b0343040f2"/>
    <xsd:import namespace="71d4c5e8-e3b5-481f-b51b-ce4251c372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LastEdit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7d2cf-bb34-42e1-99c9-98b034304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0fdce91-9511-4da1-abe8-8e51c658d9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astEdit" ma:index="23" nillable="true" ma:displayName="Last Edit" ma:format="Dropdown" ma:list="UserInfo" ma:SharePointGroup="0" ma:internalName="LastEdit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4c5e8-e3b5-481f-b51b-ce4251c372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ffcb4b6-6a8c-4095-8e31-733f81a8e28d}" ma:internalName="TaxCatchAll" ma:showField="CatchAllData" ma:web="71d4c5e8-e3b5-481f-b51b-ce4251c372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9CB7F4-7D91-4F0A-BC80-A948DFAC6D47}">
  <ds:schemaRefs>
    <ds:schemaRef ds:uri="39523e96-0fd3-4246-9ba9-a5208800bda7"/>
    <ds:schemaRef ds:uri="3e2429c3-8a92-4ecf-bef9-f4762d66228a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D7D2EC6-9E3C-44A0-84FB-DDF44BC00A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0AA899-3A22-40F0-B256-47BA16F7165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Widescreen</PresentationFormat>
  <Paragraphs>126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Ying Zhu</dc:creator>
  <cp:lastModifiedBy>Ying Zhu</cp:lastModifiedBy>
  <cp:revision>190</cp:revision>
  <cp:lastPrinted>2020-05-26T12:08:28Z</cp:lastPrinted>
  <dcterms:created xsi:type="dcterms:W3CDTF">2020-05-22T09:49:54Z</dcterms:created>
  <dcterms:modified xsi:type="dcterms:W3CDTF">2022-09-14T21:41:44Z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0x010100493A39705B4DCE49BF54E2A269FAC9F6</vt:lpwstr>
  </property>
  <property fmtid="{D5CDD505-2E9C-101B-9397-08002B2CF9AE}" pid="3" name="MediaServiceImageTags">
    <vt:lpwstr/>
  </property>
</Properties>
</file>