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8" r:id="rId6"/>
    <p:sldMasterId id="2147483694" r:id="rId7"/>
  </p:sldMasterIdLst>
  <p:notesMasterIdLst>
    <p:notesMasterId r:id="rId24"/>
  </p:notesMasterIdLst>
  <p:sldIdLst>
    <p:sldId id="261" r:id="rId8"/>
    <p:sldId id="273" r:id="rId9"/>
    <p:sldId id="4126" r:id="rId10"/>
    <p:sldId id="4120" r:id="rId11"/>
    <p:sldId id="4072" r:id="rId12"/>
    <p:sldId id="4121" r:id="rId13"/>
    <p:sldId id="4125" r:id="rId14"/>
    <p:sldId id="4057" r:id="rId15"/>
    <p:sldId id="3995" r:id="rId16"/>
    <p:sldId id="270" r:id="rId17"/>
    <p:sldId id="4063" r:id="rId18"/>
    <p:sldId id="4068" r:id="rId19"/>
    <p:sldId id="4122" r:id="rId20"/>
    <p:sldId id="4007" r:id="rId21"/>
    <p:sldId id="4070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3418A1-96AA-D6ED-8335-0A3C0AA449B7}" name="Nadia Badaui" initials="NB" userId="S::n.badaui@gcerf.org::42caf612-d0d0-45f9-aa12-be8622ba07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C"/>
    <a:srgbClr val="D76437"/>
    <a:srgbClr val="FDD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21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call.ghana@gcerf.or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call.ghana@gcerf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305A5-9FE0-412F-AC2E-1D5098BA6A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H"/>
        </a:p>
      </dgm:t>
    </dgm:pt>
    <dgm:pt modelId="{46F070A2-D247-4C70-BB63-5893FD9DD775}">
      <dgm:prSet phldrT="[Text]" custT="1"/>
      <dgm:spPr/>
      <dgm:t>
        <a:bodyPr/>
        <a:lstStyle/>
        <a:p>
          <a:pPr rtl="0"/>
          <a:r>
            <a:rPr lang="en-CH" sz="2000" b="1" dirty="0">
              <a:latin typeface="Poppins"/>
            </a:rPr>
            <a:t>Основной</a:t>
          </a:r>
          <a:r>
            <a:rPr lang="uz-Cyrl-UZ" sz="2000" b="1" dirty="0">
              <a:latin typeface="Poppins"/>
            </a:rPr>
            <a:t> По</a:t>
          </a:r>
          <a:r>
            <a:rPr lang="en-CH" sz="2000" b="1" dirty="0">
              <a:latin typeface="Poppins"/>
            </a:rPr>
            <a:t>лучатель</a:t>
          </a:r>
          <a:r>
            <a:rPr lang="en-CH" sz="2000" b="1" dirty="0"/>
            <a:t> </a:t>
          </a:r>
          <a:r>
            <a:rPr lang="en-CH" sz="2000" b="1" dirty="0">
              <a:latin typeface="Poppins"/>
            </a:rPr>
            <a:t>(ОП)</a:t>
          </a:r>
          <a:endParaRPr lang="en-CH" sz="2000" b="1" dirty="0"/>
        </a:p>
      </dgm:t>
    </dgm:pt>
    <dgm:pt modelId="{95ECB117-19F5-4D7F-8D25-8B485299EDF7}" type="parTrans" cxnId="{1C2C0A99-D5A1-467C-8261-7F0DA7DC9E67}">
      <dgm:prSet/>
      <dgm:spPr/>
      <dgm:t>
        <a:bodyPr/>
        <a:lstStyle/>
        <a:p>
          <a:endParaRPr lang="en-CH" sz="3200"/>
        </a:p>
      </dgm:t>
    </dgm:pt>
    <dgm:pt modelId="{0A80C174-626C-4F6F-9388-AB32244BCD87}" type="sibTrans" cxnId="{1C2C0A99-D5A1-467C-8261-7F0DA7DC9E67}">
      <dgm:prSet/>
      <dgm:spPr/>
      <dgm:t>
        <a:bodyPr/>
        <a:lstStyle/>
        <a:p>
          <a:endParaRPr lang="en-CH" sz="3200"/>
        </a:p>
      </dgm:t>
    </dgm:pt>
    <dgm:pt modelId="{5B8F8300-EEB4-4277-8F9B-0652BD872262}">
      <dgm:prSet phldrT="[Text]" custT="1"/>
      <dgm:spPr/>
      <dgm:t>
        <a:bodyPr/>
        <a:lstStyle/>
        <a:p>
          <a:pPr rtl="0">
            <a:lnSpc>
              <a:spcPct val="100000"/>
            </a:lnSpc>
          </a:pPr>
          <a:r>
            <a:rPr lang="en-CH" sz="1800" dirty="0">
              <a:latin typeface="Poppins"/>
            </a:rPr>
            <a:t>Суб-Получатель</a:t>
          </a:r>
          <a:r>
            <a:rPr lang="en-CH" sz="1800" dirty="0">
              <a:solidFill>
                <a:srgbClr val="000000"/>
              </a:solidFill>
              <a:latin typeface="Poppins"/>
            </a:rPr>
            <a:t> </a:t>
          </a:r>
          <a:r>
            <a:rPr lang="en-CH" sz="1800" dirty="0"/>
            <a:t>1</a:t>
          </a:r>
        </a:p>
      </dgm:t>
    </dgm:pt>
    <dgm:pt modelId="{B17034D9-A15E-4F2D-9C7C-7E5E11AAEE0F}" type="parTrans" cxnId="{7BE13AD4-A514-404A-A65A-C24CC37192BE}">
      <dgm:prSet/>
      <dgm:spPr/>
      <dgm:t>
        <a:bodyPr/>
        <a:lstStyle/>
        <a:p>
          <a:endParaRPr lang="en-CH" sz="3200"/>
        </a:p>
      </dgm:t>
    </dgm:pt>
    <dgm:pt modelId="{95D9B214-68EE-4FA4-BC17-B69E5B810261}" type="sibTrans" cxnId="{7BE13AD4-A514-404A-A65A-C24CC37192BE}">
      <dgm:prSet/>
      <dgm:spPr/>
      <dgm:t>
        <a:bodyPr/>
        <a:lstStyle/>
        <a:p>
          <a:endParaRPr lang="en-CH" sz="3200"/>
        </a:p>
      </dgm:t>
    </dgm:pt>
    <dgm:pt modelId="{5E3AB23E-EBBA-4FE4-93B0-E1AFDA90C764}">
      <dgm:prSet phldrT="[Text]" custT="1"/>
      <dgm:spPr/>
      <dgm:t>
        <a:bodyPr/>
        <a:lstStyle/>
        <a:p>
          <a:pPr algn="ctr" rtl="0">
            <a:lnSpc>
              <a:spcPct val="100000"/>
            </a:lnSpc>
          </a:pPr>
          <a:r>
            <a:rPr lang="en-CH" sz="1800" dirty="0">
              <a:latin typeface="Poppins"/>
            </a:rPr>
            <a:t>Суб-Получатель</a:t>
          </a:r>
          <a:r>
            <a:rPr lang="ru-RU" sz="1800" dirty="0">
              <a:latin typeface="Poppins"/>
            </a:rPr>
            <a:t> </a:t>
          </a:r>
          <a:r>
            <a:rPr lang="en-CH" sz="1800" dirty="0"/>
            <a:t>2</a:t>
          </a:r>
        </a:p>
      </dgm:t>
    </dgm:pt>
    <dgm:pt modelId="{781C625E-C9D6-4C58-9B12-BD857468458C}" type="parTrans" cxnId="{4609C6FC-1E6D-4F65-89B5-AA5030BB0F27}">
      <dgm:prSet/>
      <dgm:spPr/>
      <dgm:t>
        <a:bodyPr/>
        <a:lstStyle/>
        <a:p>
          <a:endParaRPr lang="en-CH" sz="3200"/>
        </a:p>
      </dgm:t>
    </dgm:pt>
    <dgm:pt modelId="{8D8BE48B-C8D0-4815-8780-677C8BC2FC43}" type="sibTrans" cxnId="{4609C6FC-1E6D-4F65-89B5-AA5030BB0F27}">
      <dgm:prSet/>
      <dgm:spPr/>
      <dgm:t>
        <a:bodyPr/>
        <a:lstStyle/>
        <a:p>
          <a:endParaRPr lang="en-CH" sz="3200"/>
        </a:p>
      </dgm:t>
    </dgm:pt>
    <dgm:pt modelId="{CDB679EC-EF21-4E56-8EBB-6DE88B0B6A7F}">
      <dgm:prSet phldrT="[Text]" custT="1"/>
      <dgm:spPr/>
      <dgm:t>
        <a:bodyPr/>
        <a:lstStyle/>
        <a:p>
          <a:pPr rtl="0">
            <a:lnSpc>
              <a:spcPct val="100000"/>
            </a:lnSpc>
          </a:pPr>
          <a:endParaRPr lang="ru-RU" sz="1800" kern="1200" dirty="0">
            <a:latin typeface="Poppins"/>
          </a:endParaRPr>
        </a:p>
        <a:p>
          <a:pPr rtl="0">
            <a:lnSpc>
              <a:spcPct val="100000"/>
            </a:lnSpc>
          </a:pPr>
          <a:r>
            <a:rPr lang="en-CH" sz="1800" kern="1200" dirty="0">
              <a:solidFill>
                <a:prstClr val="white"/>
              </a:solidFill>
              <a:latin typeface="Poppins"/>
              <a:ea typeface="+mn-ea"/>
              <a:cs typeface="+mn-cs"/>
            </a:rPr>
            <a:t>Суб-Получатель</a:t>
          </a:r>
          <a:r>
            <a:rPr lang="ru-RU" sz="1800" kern="1200" dirty="0">
              <a:latin typeface="Poppins"/>
            </a:rPr>
            <a:t> 3</a:t>
          </a:r>
          <a:r>
            <a:rPr lang="en-CH" sz="1800" kern="1200" dirty="0">
              <a:solidFill>
                <a:srgbClr val="000000"/>
              </a:solidFill>
              <a:latin typeface="Poppins"/>
            </a:rPr>
            <a:t> (СП)</a:t>
          </a:r>
          <a:br>
            <a:rPr lang="en-CH" sz="1800" kern="1200" dirty="0"/>
          </a:br>
          <a:r>
            <a:rPr lang="en-CH" sz="1800" kern="1200" dirty="0"/>
            <a:t>3</a:t>
          </a:r>
        </a:p>
      </dgm:t>
    </dgm:pt>
    <dgm:pt modelId="{ED608A56-0D4C-4BC5-82E4-17FBF099D969}" type="parTrans" cxnId="{674ADF15-7C31-47BB-865E-0A914D66DCB8}">
      <dgm:prSet/>
      <dgm:spPr/>
      <dgm:t>
        <a:bodyPr/>
        <a:lstStyle/>
        <a:p>
          <a:endParaRPr lang="en-CH" sz="3200"/>
        </a:p>
      </dgm:t>
    </dgm:pt>
    <dgm:pt modelId="{60A8DFD5-E8F9-45BD-A0AE-BA8159CCA99E}" type="sibTrans" cxnId="{674ADF15-7C31-47BB-865E-0A914D66DCB8}">
      <dgm:prSet/>
      <dgm:spPr/>
      <dgm:t>
        <a:bodyPr/>
        <a:lstStyle/>
        <a:p>
          <a:endParaRPr lang="en-CH" sz="3200"/>
        </a:p>
      </dgm:t>
    </dgm:pt>
    <dgm:pt modelId="{6264C8AA-1139-4779-83B3-79CCE1F70C95}">
      <dgm:prSet phldrT="[Text]" custT="1"/>
      <dgm:spPr/>
      <dgm:t>
        <a:bodyPr/>
        <a:lstStyle/>
        <a:p>
          <a:pPr rtl="0">
            <a:lnSpc>
              <a:spcPct val="100000"/>
            </a:lnSpc>
          </a:pPr>
          <a:endParaRPr lang="ru-RU" sz="1800" dirty="0">
            <a:latin typeface="Poppins"/>
          </a:endParaRPr>
        </a:p>
        <a:p>
          <a:pPr rtl="0">
            <a:lnSpc>
              <a:spcPct val="100000"/>
            </a:lnSpc>
          </a:pPr>
          <a:r>
            <a:rPr lang="en-CH" sz="1800" dirty="0">
              <a:latin typeface="Poppins"/>
            </a:rPr>
            <a:t>Суб-Получатель</a:t>
          </a:r>
          <a:r>
            <a:rPr lang="ru-RU" sz="1800" dirty="0">
              <a:latin typeface="Poppins"/>
            </a:rPr>
            <a:t> 4</a:t>
          </a:r>
          <a:r>
            <a:rPr lang="en-CH" sz="1800" dirty="0">
              <a:solidFill>
                <a:srgbClr val="000000"/>
              </a:solidFill>
              <a:latin typeface="Poppins"/>
            </a:rPr>
            <a:t> (СП)</a:t>
          </a:r>
          <a:br>
            <a:rPr lang="en-CH" sz="1800" dirty="0"/>
          </a:br>
          <a:r>
            <a:rPr lang="en-CH" sz="1800" dirty="0"/>
            <a:t>4</a:t>
          </a:r>
        </a:p>
      </dgm:t>
    </dgm:pt>
    <dgm:pt modelId="{F118F21C-F00A-4A7A-909E-88A7CD824962}" type="parTrans" cxnId="{221E2EAE-3717-4C0C-AF1C-47C736BF82F2}">
      <dgm:prSet/>
      <dgm:spPr/>
      <dgm:t>
        <a:bodyPr/>
        <a:lstStyle/>
        <a:p>
          <a:endParaRPr lang="en-CH" sz="3200"/>
        </a:p>
      </dgm:t>
    </dgm:pt>
    <dgm:pt modelId="{B5E6669D-E904-4413-B8DE-818BEAF18FD1}" type="sibTrans" cxnId="{221E2EAE-3717-4C0C-AF1C-47C736BF82F2}">
      <dgm:prSet/>
      <dgm:spPr/>
      <dgm:t>
        <a:bodyPr/>
        <a:lstStyle/>
        <a:p>
          <a:endParaRPr lang="en-CH" sz="3200"/>
        </a:p>
      </dgm:t>
    </dgm:pt>
    <dgm:pt modelId="{2625E878-EB71-467B-95EE-1E7B12F9A102}" type="pres">
      <dgm:prSet presAssocID="{021305A5-9FE0-412F-AC2E-1D5098BA6A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07A572B-AA83-4AB1-B5D6-5C8C0F1A7C06}" type="pres">
      <dgm:prSet presAssocID="{46F070A2-D247-4C70-BB63-5893FD9DD775}" presName="hierRoot1" presStyleCnt="0">
        <dgm:presLayoutVars>
          <dgm:hierBranch val="init"/>
        </dgm:presLayoutVars>
      </dgm:prSet>
      <dgm:spPr/>
    </dgm:pt>
    <dgm:pt modelId="{36F44197-6D79-48C7-97BE-25A57D9FF869}" type="pres">
      <dgm:prSet presAssocID="{46F070A2-D247-4C70-BB63-5893FD9DD775}" presName="rootComposite1" presStyleCnt="0"/>
      <dgm:spPr/>
    </dgm:pt>
    <dgm:pt modelId="{90FC753D-DF85-4DB7-B9F3-8E15C64EFB91}" type="pres">
      <dgm:prSet presAssocID="{46F070A2-D247-4C70-BB63-5893FD9DD775}" presName="rootText1" presStyleLbl="node0" presStyleIdx="0" presStyleCnt="1" custScaleX="133410" custScaleY="139864" custLinFactNeighborX="-257" custLinFactNeighborY="-59664">
        <dgm:presLayoutVars>
          <dgm:chPref val="3"/>
        </dgm:presLayoutVars>
      </dgm:prSet>
      <dgm:spPr/>
    </dgm:pt>
    <dgm:pt modelId="{A10E2AF2-C24B-4BC1-B61D-27CFBB7A1E9B}" type="pres">
      <dgm:prSet presAssocID="{46F070A2-D247-4C70-BB63-5893FD9DD775}" presName="rootConnector1" presStyleLbl="node1" presStyleIdx="0" presStyleCnt="0"/>
      <dgm:spPr/>
    </dgm:pt>
    <dgm:pt modelId="{B7EC36F8-6155-4328-96D9-9C84E336BC5F}" type="pres">
      <dgm:prSet presAssocID="{46F070A2-D247-4C70-BB63-5893FD9DD775}" presName="hierChild2" presStyleCnt="0"/>
      <dgm:spPr/>
    </dgm:pt>
    <dgm:pt modelId="{BE6E516A-566D-494A-90A0-18DB03CA255D}" type="pres">
      <dgm:prSet presAssocID="{B17034D9-A15E-4F2D-9C7C-7E5E11AAEE0F}" presName="Name37" presStyleLbl="parChTrans1D2" presStyleIdx="0" presStyleCnt="4"/>
      <dgm:spPr/>
    </dgm:pt>
    <dgm:pt modelId="{7DBD0934-5AD0-4AF2-8837-EF4B00F83E8D}" type="pres">
      <dgm:prSet presAssocID="{5B8F8300-EEB4-4277-8F9B-0652BD872262}" presName="hierRoot2" presStyleCnt="0">
        <dgm:presLayoutVars>
          <dgm:hierBranch val="init"/>
        </dgm:presLayoutVars>
      </dgm:prSet>
      <dgm:spPr/>
    </dgm:pt>
    <dgm:pt modelId="{BEB114B9-2462-4D8F-BC8D-86FD034F95EF}" type="pres">
      <dgm:prSet presAssocID="{5B8F8300-EEB4-4277-8F9B-0652BD872262}" presName="rootComposite" presStyleCnt="0"/>
      <dgm:spPr/>
    </dgm:pt>
    <dgm:pt modelId="{600ACF41-FE18-4B5F-827B-1E9AE2FC9F1B}" type="pres">
      <dgm:prSet presAssocID="{5B8F8300-EEB4-4277-8F9B-0652BD872262}" presName="rootText" presStyleLbl="node2" presStyleIdx="0" presStyleCnt="4" custScaleX="108068">
        <dgm:presLayoutVars>
          <dgm:chPref val="3"/>
        </dgm:presLayoutVars>
      </dgm:prSet>
      <dgm:spPr/>
    </dgm:pt>
    <dgm:pt modelId="{8AC6E8B9-91FB-4F5E-970B-A3A38982CC72}" type="pres">
      <dgm:prSet presAssocID="{5B8F8300-EEB4-4277-8F9B-0652BD872262}" presName="rootConnector" presStyleLbl="node2" presStyleIdx="0" presStyleCnt="4"/>
      <dgm:spPr/>
    </dgm:pt>
    <dgm:pt modelId="{5634F2BF-0378-41D6-972D-389276892F0A}" type="pres">
      <dgm:prSet presAssocID="{5B8F8300-EEB4-4277-8F9B-0652BD872262}" presName="hierChild4" presStyleCnt="0"/>
      <dgm:spPr/>
    </dgm:pt>
    <dgm:pt modelId="{9FDFC74A-3B3A-40D1-9DC3-CC88605C2C3B}" type="pres">
      <dgm:prSet presAssocID="{5B8F8300-EEB4-4277-8F9B-0652BD872262}" presName="hierChild5" presStyleCnt="0"/>
      <dgm:spPr/>
    </dgm:pt>
    <dgm:pt modelId="{3B2E9C18-636F-40C1-92E6-76034C2A2EFD}" type="pres">
      <dgm:prSet presAssocID="{781C625E-C9D6-4C58-9B12-BD857468458C}" presName="Name37" presStyleLbl="parChTrans1D2" presStyleIdx="1" presStyleCnt="4"/>
      <dgm:spPr/>
    </dgm:pt>
    <dgm:pt modelId="{950A8FC1-6E30-4A7B-B68E-FE4CEBF442C1}" type="pres">
      <dgm:prSet presAssocID="{5E3AB23E-EBBA-4FE4-93B0-E1AFDA90C764}" presName="hierRoot2" presStyleCnt="0">
        <dgm:presLayoutVars>
          <dgm:hierBranch val="init"/>
        </dgm:presLayoutVars>
      </dgm:prSet>
      <dgm:spPr/>
    </dgm:pt>
    <dgm:pt modelId="{47065CBD-3A77-4155-AF02-7EA0121A1FA2}" type="pres">
      <dgm:prSet presAssocID="{5E3AB23E-EBBA-4FE4-93B0-E1AFDA90C764}" presName="rootComposite" presStyleCnt="0"/>
      <dgm:spPr/>
    </dgm:pt>
    <dgm:pt modelId="{1CC08158-6B3D-4252-A473-BFA83288852F}" type="pres">
      <dgm:prSet presAssocID="{5E3AB23E-EBBA-4FE4-93B0-E1AFDA90C764}" presName="rootText" presStyleLbl="node2" presStyleIdx="1" presStyleCnt="4" custScaleX="111499" custScaleY="95956">
        <dgm:presLayoutVars>
          <dgm:chPref val="3"/>
        </dgm:presLayoutVars>
      </dgm:prSet>
      <dgm:spPr/>
    </dgm:pt>
    <dgm:pt modelId="{02F9EA59-D6FE-4A84-B676-B2C52132D1D2}" type="pres">
      <dgm:prSet presAssocID="{5E3AB23E-EBBA-4FE4-93B0-E1AFDA90C764}" presName="rootConnector" presStyleLbl="node2" presStyleIdx="1" presStyleCnt="4"/>
      <dgm:spPr/>
    </dgm:pt>
    <dgm:pt modelId="{D2A383B9-D7AB-4AE0-AD81-0667C9AA261C}" type="pres">
      <dgm:prSet presAssocID="{5E3AB23E-EBBA-4FE4-93B0-E1AFDA90C764}" presName="hierChild4" presStyleCnt="0"/>
      <dgm:spPr/>
    </dgm:pt>
    <dgm:pt modelId="{11398079-F0BA-4E3E-8071-C5CCE55CF218}" type="pres">
      <dgm:prSet presAssocID="{5E3AB23E-EBBA-4FE4-93B0-E1AFDA90C764}" presName="hierChild5" presStyleCnt="0"/>
      <dgm:spPr/>
    </dgm:pt>
    <dgm:pt modelId="{BFA17A98-E2D3-4FB2-91AC-5F97660EE26D}" type="pres">
      <dgm:prSet presAssocID="{ED608A56-0D4C-4BC5-82E4-17FBF099D969}" presName="Name37" presStyleLbl="parChTrans1D2" presStyleIdx="2" presStyleCnt="4"/>
      <dgm:spPr/>
    </dgm:pt>
    <dgm:pt modelId="{E720C04A-4D25-44F0-A187-AE35409C1918}" type="pres">
      <dgm:prSet presAssocID="{CDB679EC-EF21-4E56-8EBB-6DE88B0B6A7F}" presName="hierRoot2" presStyleCnt="0">
        <dgm:presLayoutVars>
          <dgm:hierBranch val="init"/>
        </dgm:presLayoutVars>
      </dgm:prSet>
      <dgm:spPr/>
    </dgm:pt>
    <dgm:pt modelId="{6AD281A1-2435-49BA-ABAE-99A78A2F18DF}" type="pres">
      <dgm:prSet presAssocID="{CDB679EC-EF21-4E56-8EBB-6DE88B0B6A7F}" presName="rootComposite" presStyleCnt="0"/>
      <dgm:spPr/>
    </dgm:pt>
    <dgm:pt modelId="{666E26BC-23B9-4B4A-8B5A-D30856413AEC}" type="pres">
      <dgm:prSet presAssocID="{CDB679EC-EF21-4E56-8EBB-6DE88B0B6A7F}" presName="rootText" presStyleLbl="node2" presStyleIdx="2" presStyleCnt="4">
        <dgm:presLayoutVars>
          <dgm:chPref val="3"/>
        </dgm:presLayoutVars>
      </dgm:prSet>
      <dgm:spPr/>
    </dgm:pt>
    <dgm:pt modelId="{8B9A7715-2954-48B9-A41E-910B01C03F7D}" type="pres">
      <dgm:prSet presAssocID="{CDB679EC-EF21-4E56-8EBB-6DE88B0B6A7F}" presName="rootConnector" presStyleLbl="node2" presStyleIdx="2" presStyleCnt="4"/>
      <dgm:spPr/>
    </dgm:pt>
    <dgm:pt modelId="{4F31D9E8-DD14-4A69-A8DE-E7E1BD9ECDC5}" type="pres">
      <dgm:prSet presAssocID="{CDB679EC-EF21-4E56-8EBB-6DE88B0B6A7F}" presName="hierChild4" presStyleCnt="0"/>
      <dgm:spPr/>
    </dgm:pt>
    <dgm:pt modelId="{BFBCD759-B587-46B9-896D-B02D1A7A7FE8}" type="pres">
      <dgm:prSet presAssocID="{CDB679EC-EF21-4E56-8EBB-6DE88B0B6A7F}" presName="hierChild5" presStyleCnt="0"/>
      <dgm:spPr/>
    </dgm:pt>
    <dgm:pt modelId="{B64F8A7D-0EF3-4A6A-9439-2AEC70726F3D}" type="pres">
      <dgm:prSet presAssocID="{F118F21C-F00A-4A7A-909E-88A7CD824962}" presName="Name37" presStyleLbl="parChTrans1D2" presStyleIdx="3" presStyleCnt="4"/>
      <dgm:spPr/>
    </dgm:pt>
    <dgm:pt modelId="{36DE75A3-EDB7-4D12-A30B-1D04AD603169}" type="pres">
      <dgm:prSet presAssocID="{6264C8AA-1139-4779-83B3-79CCE1F70C95}" presName="hierRoot2" presStyleCnt="0">
        <dgm:presLayoutVars>
          <dgm:hierBranch val="init"/>
        </dgm:presLayoutVars>
      </dgm:prSet>
      <dgm:spPr/>
    </dgm:pt>
    <dgm:pt modelId="{C955FABC-E409-4D0F-8515-9A67F799820C}" type="pres">
      <dgm:prSet presAssocID="{6264C8AA-1139-4779-83B3-79CCE1F70C95}" presName="rootComposite" presStyleCnt="0"/>
      <dgm:spPr/>
    </dgm:pt>
    <dgm:pt modelId="{953E25C8-1E02-452A-82B7-878154DF7DD9}" type="pres">
      <dgm:prSet presAssocID="{6264C8AA-1139-4779-83B3-79CCE1F70C95}" presName="rootText" presStyleLbl="node2" presStyleIdx="3" presStyleCnt="4">
        <dgm:presLayoutVars>
          <dgm:chPref val="3"/>
        </dgm:presLayoutVars>
      </dgm:prSet>
      <dgm:spPr/>
    </dgm:pt>
    <dgm:pt modelId="{993D74DC-A94E-43D9-95DC-96B0B2C1FE89}" type="pres">
      <dgm:prSet presAssocID="{6264C8AA-1139-4779-83B3-79CCE1F70C95}" presName="rootConnector" presStyleLbl="node2" presStyleIdx="3" presStyleCnt="4"/>
      <dgm:spPr/>
    </dgm:pt>
    <dgm:pt modelId="{40D018DF-279F-4BB2-8802-DFFB6844DCD6}" type="pres">
      <dgm:prSet presAssocID="{6264C8AA-1139-4779-83B3-79CCE1F70C95}" presName="hierChild4" presStyleCnt="0"/>
      <dgm:spPr/>
    </dgm:pt>
    <dgm:pt modelId="{9419A8B0-B7FD-4299-A3CA-9DFE0EB05CAF}" type="pres">
      <dgm:prSet presAssocID="{6264C8AA-1139-4779-83B3-79CCE1F70C95}" presName="hierChild5" presStyleCnt="0"/>
      <dgm:spPr/>
    </dgm:pt>
    <dgm:pt modelId="{683D929B-4336-4B4A-B965-D790F107C7F0}" type="pres">
      <dgm:prSet presAssocID="{46F070A2-D247-4C70-BB63-5893FD9DD775}" presName="hierChild3" presStyleCnt="0"/>
      <dgm:spPr/>
    </dgm:pt>
  </dgm:ptLst>
  <dgm:cxnLst>
    <dgm:cxn modelId="{97493D05-EF22-4ED5-A15C-8B08392C0E47}" type="presOf" srcId="{6264C8AA-1139-4779-83B3-79CCE1F70C95}" destId="{953E25C8-1E02-452A-82B7-878154DF7DD9}" srcOrd="0" destOrd="0" presId="urn:microsoft.com/office/officeart/2005/8/layout/orgChart1"/>
    <dgm:cxn modelId="{674ADF15-7C31-47BB-865E-0A914D66DCB8}" srcId="{46F070A2-D247-4C70-BB63-5893FD9DD775}" destId="{CDB679EC-EF21-4E56-8EBB-6DE88B0B6A7F}" srcOrd="2" destOrd="0" parTransId="{ED608A56-0D4C-4BC5-82E4-17FBF099D969}" sibTransId="{60A8DFD5-E8F9-45BD-A0AE-BA8159CCA99E}"/>
    <dgm:cxn modelId="{1AC8F015-48A7-4A9A-87F9-E56A368E34D9}" type="presOf" srcId="{5E3AB23E-EBBA-4FE4-93B0-E1AFDA90C764}" destId="{02F9EA59-D6FE-4A84-B676-B2C52132D1D2}" srcOrd="1" destOrd="0" presId="urn:microsoft.com/office/officeart/2005/8/layout/orgChart1"/>
    <dgm:cxn modelId="{F20BFF15-60A0-4AD7-A514-9B9CC33AC003}" type="presOf" srcId="{5B8F8300-EEB4-4277-8F9B-0652BD872262}" destId="{600ACF41-FE18-4B5F-827B-1E9AE2FC9F1B}" srcOrd="0" destOrd="0" presId="urn:microsoft.com/office/officeart/2005/8/layout/orgChart1"/>
    <dgm:cxn modelId="{B0649325-F3FF-40DD-A227-9BFBD4E7A0FB}" type="presOf" srcId="{46F070A2-D247-4C70-BB63-5893FD9DD775}" destId="{A10E2AF2-C24B-4BC1-B61D-27CFBB7A1E9B}" srcOrd="1" destOrd="0" presId="urn:microsoft.com/office/officeart/2005/8/layout/orgChart1"/>
    <dgm:cxn modelId="{4FFD472C-2066-43E3-9BEE-961D448F6C7E}" type="presOf" srcId="{781C625E-C9D6-4C58-9B12-BD857468458C}" destId="{3B2E9C18-636F-40C1-92E6-76034C2A2EFD}" srcOrd="0" destOrd="0" presId="urn:microsoft.com/office/officeart/2005/8/layout/orgChart1"/>
    <dgm:cxn modelId="{7A54BD5D-B668-434D-8E6C-6EC5AEB25664}" type="presOf" srcId="{F118F21C-F00A-4A7A-909E-88A7CD824962}" destId="{B64F8A7D-0EF3-4A6A-9439-2AEC70726F3D}" srcOrd="0" destOrd="0" presId="urn:microsoft.com/office/officeart/2005/8/layout/orgChart1"/>
    <dgm:cxn modelId="{AAC53461-A559-4936-A321-778B772B8FC1}" type="presOf" srcId="{5E3AB23E-EBBA-4FE4-93B0-E1AFDA90C764}" destId="{1CC08158-6B3D-4252-A473-BFA83288852F}" srcOrd="0" destOrd="0" presId="urn:microsoft.com/office/officeart/2005/8/layout/orgChart1"/>
    <dgm:cxn modelId="{0E13BD63-71A2-442C-9728-C603632690B9}" type="presOf" srcId="{021305A5-9FE0-412F-AC2E-1D5098BA6A9A}" destId="{2625E878-EB71-467B-95EE-1E7B12F9A102}" srcOrd="0" destOrd="0" presId="urn:microsoft.com/office/officeart/2005/8/layout/orgChart1"/>
    <dgm:cxn modelId="{89EA3575-AEC1-4DA1-A1F2-93A8E1348340}" type="presOf" srcId="{6264C8AA-1139-4779-83B3-79CCE1F70C95}" destId="{993D74DC-A94E-43D9-95DC-96B0B2C1FE89}" srcOrd="1" destOrd="0" presId="urn:microsoft.com/office/officeart/2005/8/layout/orgChart1"/>
    <dgm:cxn modelId="{1C2C0A99-D5A1-467C-8261-7F0DA7DC9E67}" srcId="{021305A5-9FE0-412F-AC2E-1D5098BA6A9A}" destId="{46F070A2-D247-4C70-BB63-5893FD9DD775}" srcOrd="0" destOrd="0" parTransId="{95ECB117-19F5-4D7F-8D25-8B485299EDF7}" sibTransId="{0A80C174-626C-4F6F-9388-AB32244BCD87}"/>
    <dgm:cxn modelId="{221E2EAE-3717-4C0C-AF1C-47C736BF82F2}" srcId="{46F070A2-D247-4C70-BB63-5893FD9DD775}" destId="{6264C8AA-1139-4779-83B3-79CCE1F70C95}" srcOrd="3" destOrd="0" parTransId="{F118F21C-F00A-4A7A-909E-88A7CD824962}" sibTransId="{B5E6669D-E904-4413-B8DE-818BEAF18FD1}"/>
    <dgm:cxn modelId="{E61E0EB2-72AE-4585-9477-7B6554DCD76B}" type="presOf" srcId="{46F070A2-D247-4C70-BB63-5893FD9DD775}" destId="{90FC753D-DF85-4DB7-B9F3-8E15C64EFB91}" srcOrd="0" destOrd="0" presId="urn:microsoft.com/office/officeart/2005/8/layout/orgChart1"/>
    <dgm:cxn modelId="{AF15F3D0-92C2-4395-BB5B-5D3BD333A3BB}" type="presOf" srcId="{CDB679EC-EF21-4E56-8EBB-6DE88B0B6A7F}" destId="{666E26BC-23B9-4B4A-8B5A-D30856413AEC}" srcOrd="0" destOrd="0" presId="urn:microsoft.com/office/officeart/2005/8/layout/orgChart1"/>
    <dgm:cxn modelId="{7BE13AD4-A514-404A-A65A-C24CC37192BE}" srcId="{46F070A2-D247-4C70-BB63-5893FD9DD775}" destId="{5B8F8300-EEB4-4277-8F9B-0652BD872262}" srcOrd="0" destOrd="0" parTransId="{B17034D9-A15E-4F2D-9C7C-7E5E11AAEE0F}" sibTransId="{95D9B214-68EE-4FA4-BC17-B69E5B810261}"/>
    <dgm:cxn modelId="{3ED696DB-4BB1-40E5-8849-B8810628C2A2}" type="presOf" srcId="{CDB679EC-EF21-4E56-8EBB-6DE88B0B6A7F}" destId="{8B9A7715-2954-48B9-A41E-910B01C03F7D}" srcOrd="1" destOrd="0" presId="urn:microsoft.com/office/officeart/2005/8/layout/orgChart1"/>
    <dgm:cxn modelId="{187D3FE7-649A-4918-93E9-8645FB689B5A}" type="presOf" srcId="{5B8F8300-EEB4-4277-8F9B-0652BD872262}" destId="{8AC6E8B9-91FB-4F5E-970B-A3A38982CC72}" srcOrd="1" destOrd="0" presId="urn:microsoft.com/office/officeart/2005/8/layout/orgChart1"/>
    <dgm:cxn modelId="{FA14F4F4-3C57-409D-96F8-3C2798464ADA}" type="presOf" srcId="{ED608A56-0D4C-4BC5-82E4-17FBF099D969}" destId="{BFA17A98-E2D3-4FB2-91AC-5F97660EE26D}" srcOrd="0" destOrd="0" presId="urn:microsoft.com/office/officeart/2005/8/layout/orgChart1"/>
    <dgm:cxn modelId="{4609C6FC-1E6D-4F65-89B5-AA5030BB0F27}" srcId="{46F070A2-D247-4C70-BB63-5893FD9DD775}" destId="{5E3AB23E-EBBA-4FE4-93B0-E1AFDA90C764}" srcOrd="1" destOrd="0" parTransId="{781C625E-C9D6-4C58-9B12-BD857468458C}" sibTransId="{8D8BE48B-C8D0-4815-8780-677C8BC2FC43}"/>
    <dgm:cxn modelId="{2061B0FD-8093-44F5-95B3-625F8693A858}" type="presOf" srcId="{B17034D9-A15E-4F2D-9C7C-7E5E11AAEE0F}" destId="{BE6E516A-566D-494A-90A0-18DB03CA255D}" srcOrd="0" destOrd="0" presId="urn:microsoft.com/office/officeart/2005/8/layout/orgChart1"/>
    <dgm:cxn modelId="{75819EBE-3890-40D7-8160-04FD2B35B43D}" type="presParOf" srcId="{2625E878-EB71-467B-95EE-1E7B12F9A102}" destId="{307A572B-AA83-4AB1-B5D6-5C8C0F1A7C06}" srcOrd="0" destOrd="0" presId="urn:microsoft.com/office/officeart/2005/8/layout/orgChart1"/>
    <dgm:cxn modelId="{5D32F245-4FD5-4224-9E92-EBCD7F588919}" type="presParOf" srcId="{307A572B-AA83-4AB1-B5D6-5C8C0F1A7C06}" destId="{36F44197-6D79-48C7-97BE-25A57D9FF869}" srcOrd="0" destOrd="0" presId="urn:microsoft.com/office/officeart/2005/8/layout/orgChart1"/>
    <dgm:cxn modelId="{7B788F44-C92F-4580-A889-F9112E80C05A}" type="presParOf" srcId="{36F44197-6D79-48C7-97BE-25A57D9FF869}" destId="{90FC753D-DF85-4DB7-B9F3-8E15C64EFB91}" srcOrd="0" destOrd="0" presId="urn:microsoft.com/office/officeart/2005/8/layout/orgChart1"/>
    <dgm:cxn modelId="{CEC7A97E-673F-4AB5-9E6D-DB2A6315BB0F}" type="presParOf" srcId="{36F44197-6D79-48C7-97BE-25A57D9FF869}" destId="{A10E2AF2-C24B-4BC1-B61D-27CFBB7A1E9B}" srcOrd="1" destOrd="0" presId="urn:microsoft.com/office/officeart/2005/8/layout/orgChart1"/>
    <dgm:cxn modelId="{33714688-BCFB-46D1-8FDC-EEF67E4CA0EE}" type="presParOf" srcId="{307A572B-AA83-4AB1-B5D6-5C8C0F1A7C06}" destId="{B7EC36F8-6155-4328-96D9-9C84E336BC5F}" srcOrd="1" destOrd="0" presId="urn:microsoft.com/office/officeart/2005/8/layout/orgChart1"/>
    <dgm:cxn modelId="{3F149FDB-D26B-44E8-B1AA-B51495FA4B7F}" type="presParOf" srcId="{B7EC36F8-6155-4328-96D9-9C84E336BC5F}" destId="{BE6E516A-566D-494A-90A0-18DB03CA255D}" srcOrd="0" destOrd="0" presId="urn:microsoft.com/office/officeart/2005/8/layout/orgChart1"/>
    <dgm:cxn modelId="{FCE5C1B8-0F49-4391-97BD-2083227E05D8}" type="presParOf" srcId="{B7EC36F8-6155-4328-96D9-9C84E336BC5F}" destId="{7DBD0934-5AD0-4AF2-8837-EF4B00F83E8D}" srcOrd="1" destOrd="0" presId="urn:microsoft.com/office/officeart/2005/8/layout/orgChart1"/>
    <dgm:cxn modelId="{EEA45CD0-E058-4738-8DAD-6BEA5E966434}" type="presParOf" srcId="{7DBD0934-5AD0-4AF2-8837-EF4B00F83E8D}" destId="{BEB114B9-2462-4D8F-BC8D-86FD034F95EF}" srcOrd="0" destOrd="0" presId="urn:microsoft.com/office/officeart/2005/8/layout/orgChart1"/>
    <dgm:cxn modelId="{48307F79-BBCA-487A-B718-0EF11D21BDDB}" type="presParOf" srcId="{BEB114B9-2462-4D8F-BC8D-86FD034F95EF}" destId="{600ACF41-FE18-4B5F-827B-1E9AE2FC9F1B}" srcOrd="0" destOrd="0" presId="urn:microsoft.com/office/officeart/2005/8/layout/orgChart1"/>
    <dgm:cxn modelId="{7F84BAC5-50BC-4523-A6E4-DCAAE4DC855C}" type="presParOf" srcId="{BEB114B9-2462-4D8F-BC8D-86FD034F95EF}" destId="{8AC6E8B9-91FB-4F5E-970B-A3A38982CC72}" srcOrd="1" destOrd="0" presId="urn:microsoft.com/office/officeart/2005/8/layout/orgChart1"/>
    <dgm:cxn modelId="{5C47B732-2FCC-4523-9862-B65C89801950}" type="presParOf" srcId="{7DBD0934-5AD0-4AF2-8837-EF4B00F83E8D}" destId="{5634F2BF-0378-41D6-972D-389276892F0A}" srcOrd="1" destOrd="0" presId="urn:microsoft.com/office/officeart/2005/8/layout/orgChart1"/>
    <dgm:cxn modelId="{FF458074-31BA-4B45-9888-011F218F2107}" type="presParOf" srcId="{7DBD0934-5AD0-4AF2-8837-EF4B00F83E8D}" destId="{9FDFC74A-3B3A-40D1-9DC3-CC88605C2C3B}" srcOrd="2" destOrd="0" presId="urn:microsoft.com/office/officeart/2005/8/layout/orgChart1"/>
    <dgm:cxn modelId="{8FA04279-5B7F-4226-8EDD-31B8FA69EFC5}" type="presParOf" srcId="{B7EC36F8-6155-4328-96D9-9C84E336BC5F}" destId="{3B2E9C18-636F-40C1-92E6-76034C2A2EFD}" srcOrd="2" destOrd="0" presId="urn:microsoft.com/office/officeart/2005/8/layout/orgChart1"/>
    <dgm:cxn modelId="{A6DC2BD0-62D7-4CAE-A63D-81332A1F2744}" type="presParOf" srcId="{B7EC36F8-6155-4328-96D9-9C84E336BC5F}" destId="{950A8FC1-6E30-4A7B-B68E-FE4CEBF442C1}" srcOrd="3" destOrd="0" presId="urn:microsoft.com/office/officeart/2005/8/layout/orgChart1"/>
    <dgm:cxn modelId="{F012DFA0-D521-4E7A-9A6D-6A8638EF690B}" type="presParOf" srcId="{950A8FC1-6E30-4A7B-B68E-FE4CEBF442C1}" destId="{47065CBD-3A77-4155-AF02-7EA0121A1FA2}" srcOrd="0" destOrd="0" presId="urn:microsoft.com/office/officeart/2005/8/layout/orgChart1"/>
    <dgm:cxn modelId="{562AEBA6-93D4-4AF9-B594-5A0B46B0AAA8}" type="presParOf" srcId="{47065CBD-3A77-4155-AF02-7EA0121A1FA2}" destId="{1CC08158-6B3D-4252-A473-BFA83288852F}" srcOrd="0" destOrd="0" presId="urn:microsoft.com/office/officeart/2005/8/layout/orgChart1"/>
    <dgm:cxn modelId="{CEBE525E-C293-4BFC-9CB7-3939EAB5D2B6}" type="presParOf" srcId="{47065CBD-3A77-4155-AF02-7EA0121A1FA2}" destId="{02F9EA59-D6FE-4A84-B676-B2C52132D1D2}" srcOrd="1" destOrd="0" presId="urn:microsoft.com/office/officeart/2005/8/layout/orgChart1"/>
    <dgm:cxn modelId="{A1880711-BFCE-44D5-A342-9AA89555D1CA}" type="presParOf" srcId="{950A8FC1-6E30-4A7B-B68E-FE4CEBF442C1}" destId="{D2A383B9-D7AB-4AE0-AD81-0667C9AA261C}" srcOrd="1" destOrd="0" presId="urn:microsoft.com/office/officeart/2005/8/layout/orgChart1"/>
    <dgm:cxn modelId="{CACF9BB8-19D5-4227-AB64-138121BF998B}" type="presParOf" srcId="{950A8FC1-6E30-4A7B-B68E-FE4CEBF442C1}" destId="{11398079-F0BA-4E3E-8071-C5CCE55CF218}" srcOrd="2" destOrd="0" presId="urn:microsoft.com/office/officeart/2005/8/layout/orgChart1"/>
    <dgm:cxn modelId="{2B431643-D89F-4A53-8F6C-342B9C7EF47F}" type="presParOf" srcId="{B7EC36F8-6155-4328-96D9-9C84E336BC5F}" destId="{BFA17A98-E2D3-4FB2-91AC-5F97660EE26D}" srcOrd="4" destOrd="0" presId="urn:microsoft.com/office/officeart/2005/8/layout/orgChart1"/>
    <dgm:cxn modelId="{92A0D26C-3030-4021-BDD3-B90AC0E0F9D4}" type="presParOf" srcId="{B7EC36F8-6155-4328-96D9-9C84E336BC5F}" destId="{E720C04A-4D25-44F0-A187-AE35409C1918}" srcOrd="5" destOrd="0" presId="urn:microsoft.com/office/officeart/2005/8/layout/orgChart1"/>
    <dgm:cxn modelId="{1F424A1B-0AD6-4CD2-9B6C-2AC7046E0565}" type="presParOf" srcId="{E720C04A-4D25-44F0-A187-AE35409C1918}" destId="{6AD281A1-2435-49BA-ABAE-99A78A2F18DF}" srcOrd="0" destOrd="0" presId="urn:microsoft.com/office/officeart/2005/8/layout/orgChart1"/>
    <dgm:cxn modelId="{76482145-0AD6-45B6-AF66-24E7054F834E}" type="presParOf" srcId="{6AD281A1-2435-49BA-ABAE-99A78A2F18DF}" destId="{666E26BC-23B9-4B4A-8B5A-D30856413AEC}" srcOrd="0" destOrd="0" presId="urn:microsoft.com/office/officeart/2005/8/layout/orgChart1"/>
    <dgm:cxn modelId="{AD5EBDC1-7B0C-4E9B-8675-3EADF7CC0A83}" type="presParOf" srcId="{6AD281A1-2435-49BA-ABAE-99A78A2F18DF}" destId="{8B9A7715-2954-48B9-A41E-910B01C03F7D}" srcOrd="1" destOrd="0" presId="urn:microsoft.com/office/officeart/2005/8/layout/orgChart1"/>
    <dgm:cxn modelId="{B318BB52-0038-47A3-99AD-2764F56E0512}" type="presParOf" srcId="{E720C04A-4D25-44F0-A187-AE35409C1918}" destId="{4F31D9E8-DD14-4A69-A8DE-E7E1BD9ECDC5}" srcOrd="1" destOrd="0" presId="urn:microsoft.com/office/officeart/2005/8/layout/orgChart1"/>
    <dgm:cxn modelId="{F6CE8299-935E-47A5-A5C1-5E1A6328E8BC}" type="presParOf" srcId="{E720C04A-4D25-44F0-A187-AE35409C1918}" destId="{BFBCD759-B587-46B9-896D-B02D1A7A7FE8}" srcOrd="2" destOrd="0" presId="urn:microsoft.com/office/officeart/2005/8/layout/orgChart1"/>
    <dgm:cxn modelId="{910BB139-B9E7-4006-82BC-3370C87516E3}" type="presParOf" srcId="{B7EC36F8-6155-4328-96D9-9C84E336BC5F}" destId="{B64F8A7D-0EF3-4A6A-9439-2AEC70726F3D}" srcOrd="6" destOrd="0" presId="urn:microsoft.com/office/officeart/2005/8/layout/orgChart1"/>
    <dgm:cxn modelId="{7BC26B93-CFA5-4055-A966-48963725CB7F}" type="presParOf" srcId="{B7EC36F8-6155-4328-96D9-9C84E336BC5F}" destId="{36DE75A3-EDB7-4D12-A30B-1D04AD603169}" srcOrd="7" destOrd="0" presId="urn:microsoft.com/office/officeart/2005/8/layout/orgChart1"/>
    <dgm:cxn modelId="{B32F4272-34DB-4E08-AB37-2F928C10A432}" type="presParOf" srcId="{36DE75A3-EDB7-4D12-A30B-1D04AD603169}" destId="{C955FABC-E409-4D0F-8515-9A67F799820C}" srcOrd="0" destOrd="0" presId="urn:microsoft.com/office/officeart/2005/8/layout/orgChart1"/>
    <dgm:cxn modelId="{CB7CBF0E-2F02-4EF4-8BF3-0F8A9AE8042E}" type="presParOf" srcId="{C955FABC-E409-4D0F-8515-9A67F799820C}" destId="{953E25C8-1E02-452A-82B7-878154DF7DD9}" srcOrd="0" destOrd="0" presId="urn:microsoft.com/office/officeart/2005/8/layout/orgChart1"/>
    <dgm:cxn modelId="{E31F8F97-8CFF-4A2D-A88E-6764BE9A4390}" type="presParOf" srcId="{C955FABC-E409-4D0F-8515-9A67F799820C}" destId="{993D74DC-A94E-43D9-95DC-96B0B2C1FE89}" srcOrd="1" destOrd="0" presId="urn:microsoft.com/office/officeart/2005/8/layout/orgChart1"/>
    <dgm:cxn modelId="{11783128-51E0-4FB7-BAD1-9E5AD01FEC4E}" type="presParOf" srcId="{36DE75A3-EDB7-4D12-A30B-1D04AD603169}" destId="{40D018DF-279F-4BB2-8802-DFFB6844DCD6}" srcOrd="1" destOrd="0" presId="urn:microsoft.com/office/officeart/2005/8/layout/orgChart1"/>
    <dgm:cxn modelId="{CC55367C-621F-4955-8072-716F078586C8}" type="presParOf" srcId="{36DE75A3-EDB7-4D12-A30B-1D04AD603169}" destId="{9419A8B0-B7FD-4299-A3CA-9DFE0EB05CAF}" srcOrd="2" destOrd="0" presId="urn:microsoft.com/office/officeart/2005/8/layout/orgChart1"/>
    <dgm:cxn modelId="{16612DF4-064B-459F-A49C-5B2F9F4EE1DB}" type="presParOf" srcId="{307A572B-AA83-4AB1-B5D6-5C8C0F1A7C06}" destId="{683D929B-4336-4B4A-B965-D790F107C7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65F1B-1DCD-4880-8F70-248675F89E7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EC0E4B-7B97-4DA6-BDE6-EF0C3F0A6579}">
      <dgm:prSet phldrT="[Text]" phldr="0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2600" dirty="0">
              <a:latin typeface="Poppins"/>
            </a:rPr>
            <a:t>Размер гранта</a:t>
          </a:r>
          <a:endParaRPr lang="en-US" sz="2600" dirty="0"/>
        </a:p>
      </dgm:t>
    </dgm:pt>
    <dgm:pt modelId="{ADE15AD9-A632-4147-9452-A96F5230F34D}" type="parTrans" cxnId="{C19F0CB3-D696-47D7-B011-7CE65293A2E3}">
      <dgm:prSet/>
      <dgm:spPr/>
      <dgm:t>
        <a:bodyPr/>
        <a:lstStyle/>
        <a:p>
          <a:endParaRPr lang="en-US"/>
        </a:p>
      </dgm:t>
    </dgm:pt>
    <dgm:pt modelId="{80CEBC3D-BBDA-4473-BA24-2210E47DEEFB}" type="sibTrans" cxnId="{C19F0CB3-D696-47D7-B011-7CE65293A2E3}">
      <dgm:prSet/>
      <dgm:spPr/>
      <dgm:t>
        <a:bodyPr/>
        <a:lstStyle/>
        <a:p>
          <a:endParaRPr lang="en-US"/>
        </a:p>
      </dgm:t>
    </dgm:pt>
    <dgm:pt modelId="{48A9B79D-97C4-4DF2-B632-22C897F5A011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Poppins"/>
            </a:rPr>
            <a:t> </a:t>
          </a:r>
          <a:r>
            <a:rPr lang="ru-RU" sz="2400" b="1" dirty="0">
              <a:latin typeface="Poppins"/>
            </a:rPr>
            <a:t>250 000 - 5</a:t>
          </a:r>
          <a:r>
            <a:rPr lang="en-US" sz="2400" b="1" dirty="0">
              <a:latin typeface="Poppins"/>
            </a:rPr>
            <a:t>00</a:t>
          </a:r>
          <a:r>
            <a:rPr lang="ru-RU" sz="2400" b="1" dirty="0">
              <a:latin typeface="Poppins"/>
            </a:rPr>
            <a:t> 000 </a:t>
          </a:r>
          <a:r>
            <a:rPr lang="ru-RU" sz="2400" b="0" dirty="0">
              <a:latin typeface="Poppins"/>
            </a:rPr>
            <a:t>долларов США</a:t>
          </a:r>
          <a:r>
            <a:rPr lang="en-US" sz="2400" b="0" dirty="0">
              <a:latin typeface="Poppins"/>
            </a:rPr>
            <a:t> </a:t>
          </a:r>
          <a:br>
            <a:rPr lang="en-US" sz="2400" b="1" dirty="0">
              <a:latin typeface="Poppins"/>
            </a:rPr>
          </a:br>
          <a:endParaRPr lang="en-US" sz="2400" dirty="0"/>
        </a:p>
      </dgm:t>
    </dgm:pt>
    <dgm:pt modelId="{8B3C4934-406A-42A8-9C30-251BF58C7057}" type="parTrans" cxnId="{D66B340D-2594-4543-B357-A89026A881D5}">
      <dgm:prSet/>
      <dgm:spPr/>
      <dgm:t>
        <a:bodyPr/>
        <a:lstStyle/>
        <a:p>
          <a:endParaRPr lang="en-US"/>
        </a:p>
      </dgm:t>
    </dgm:pt>
    <dgm:pt modelId="{CC835CC0-9B8C-4266-ADFB-F2425B4BD84C}" type="sibTrans" cxnId="{D66B340D-2594-4543-B357-A89026A881D5}">
      <dgm:prSet/>
      <dgm:spPr/>
      <dgm:t>
        <a:bodyPr/>
        <a:lstStyle/>
        <a:p>
          <a:endParaRPr lang="en-US"/>
        </a:p>
      </dgm:t>
    </dgm:pt>
    <dgm:pt modelId="{9B657F0A-892B-4DA9-8959-60FC868CB6E2}">
      <dgm:prSet phldrT="[Text]" phldr="0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 sz="2600" dirty="0">
              <a:latin typeface="Poppins"/>
            </a:rPr>
            <a:t>Продолжительность</a:t>
          </a:r>
          <a:r>
            <a:rPr lang="en-US" sz="3000" dirty="0">
              <a:latin typeface="Poppins"/>
            </a:rPr>
            <a:t> </a:t>
          </a:r>
          <a:endParaRPr lang="en-US" sz="3000" dirty="0"/>
        </a:p>
      </dgm:t>
    </dgm:pt>
    <dgm:pt modelId="{CF21CD1B-B1CF-48BD-B756-C6DCDA5118E3}" type="parTrans" cxnId="{40C29F02-7F2D-4BA7-90A6-B3F569649532}">
      <dgm:prSet/>
      <dgm:spPr/>
      <dgm:t>
        <a:bodyPr/>
        <a:lstStyle/>
        <a:p>
          <a:endParaRPr lang="en-US"/>
        </a:p>
      </dgm:t>
    </dgm:pt>
    <dgm:pt modelId="{4144B4AA-A643-4DBB-953A-8E511EE9BA03}" type="sibTrans" cxnId="{40C29F02-7F2D-4BA7-90A6-B3F569649532}">
      <dgm:prSet/>
      <dgm:spPr/>
      <dgm:t>
        <a:bodyPr/>
        <a:lstStyle/>
        <a:p>
          <a:endParaRPr lang="en-US"/>
        </a:p>
      </dgm:t>
    </dgm:pt>
    <dgm:pt modelId="{FFF2FAB9-5A60-48E0-8FE0-60B1014EBAD3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до</a:t>
          </a:r>
          <a:r>
            <a:rPr lang="en-CH" sz="24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 </a:t>
          </a:r>
          <a:r>
            <a:rPr lang="ru-RU" sz="2400" b="1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24</a:t>
          </a:r>
          <a:r>
            <a:rPr lang="ru-RU" sz="24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 месяцев</a:t>
          </a:r>
          <a:endParaRPr lang="en-US" sz="2400" dirty="0">
            <a:latin typeface="Poppins" panose="00000500000000000000" pitchFamily="2" charset="0"/>
            <a:ea typeface="Calibri"/>
            <a:cs typeface="Poppins" panose="00000500000000000000" pitchFamily="2" charset="0"/>
          </a:endParaRPr>
        </a:p>
      </dgm:t>
    </dgm:pt>
    <dgm:pt modelId="{93FFF2A7-3DD7-4011-94C7-AAD755F7BE81}" type="parTrans" cxnId="{EC296F99-0F98-4A35-8470-A8A1CBAFEB74}">
      <dgm:prSet/>
      <dgm:spPr/>
      <dgm:t>
        <a:bodyPr/>
        <a:lstStyle/>
        <a:p>
          <a:endParaRPr lang="en-US"/>
        </a:p>
      </dgm:t>
    </dgm:pt>
    <dgm:pt modelId="{3D0BB63D-74D4-43CD-BCA8-B2AE3A02825D}" type="sibTrans" cxnId="{EC296F99-0F98-4A35-8470-A8A1CBAFEB74}">
      <dgm:prSet/>
      <dgm:spPr/>
      <dgm:t>
        <a:bodyPr/>
        <a:lstStyle/>
        <a:p>
          <a:endParaRPr lang="en-US"/>
        </a:p>
      </dgm:t>
    </dgm:pt>
    <dgm:pt modelId="{2BEC581E-AF76-4F3C-9D05-42C6139C4F72}" type="pres">
      <dgm:prSet presAssocID="{85165F1B-1DCD-4880-8F70-248675F89E79}" presName="root" presStyleCnt="0">
        <dgm:presLayoutVars>
          <dgm:dir/>
          <dgm:resizeHandles val="exact"/>
        </dgm:presLayoutVars>
      </dgm:prSet>
      <dgm:spPr/>
    </dgm:pt>
    <dgm:pt modelId="{582A2812-1470-4967-89F1-5FE697DE6658}" type="pres">
      <dgm:prSet presAssocID="{8EEC0E4B-7B97-4DA6-BDE6-EF0C3F0A6579}" presName="compNode" presStyleCnt="0"/>
      <dgm:spPr/>
    </dgm:pt>
    <dgm:pt modelId="{7C4C31D7-106C-47FE-9473-3C6E3182DA55}" type="pres">
      <dgm:prSet presAssocID="{8EEC0E4B-7B97-4DA6-BDE6-EF0C3F0A65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3EC2A65-04D5-44E8-9BD6-2C0AEA8B43C5}" type="pres">
      <dgm:prSet presAssocID="{8EEC0E4B-7B97-4DA6-BDE6-EF0C3F0A6579}" presName="iconSpace" presStyleCnt="0"/>
      <dgm:spPr/>
    </dgm:pt>
    <dgm:pt modelId="{58927616-9C87-4ED4-8DC1-3AD21E9EE5F6}" type="pres">
      <dgm:prSet presAssocID="{8EEC0E4B-7B97-4DA6-BDE6-EF0C3F0A6579}" presName="parTx" presStyleLbl="revTx" presStyleIdx="0" presStyleCnt="4">
        <dgm:presLayoutVars>
          <dgm:chMax val="0"/>
          <dgm:chPref val="0"/>
        </dgm:presLayoutVars>
      </dgm:prSet>
      <dgm:spPr/>
    </dgm:pt>
    <dgm:pt modelId="{334CB6D5-54C5-4E29-8013-92948FD49352}" type="pres">
      <dgm:prSet presAssocID="{8EEC0E4B-7B97-4DA6-BDE6-EF0C3F0A6579}" presName="txSpace" presStyleCnt="0"/>
      <dgm:spPr/>
    </dgm:pt>
    <dgm:pt modelId="{50132346-CD69-41A8-8A3E-0BFCAEDAA1CD}" type="pres">
      <dgm:prSet presAssocID="{8EEC0E4B-7B97-4DA6-BDE6-EF0C3F0A6579}" presName="desTx" presStyleLbl="revTx" presStyleIdx="1" presStyleCnt="4" custLinFactNeighborX="-2535" custLinFactNeighborY="30342">
        <dgm:presLayoutVars/>
      </dgm:prSet>
      <dgm:spPr/>
    </dgm:pt>
    <dgm:pt modelId="{18E6DD85-1742-4C62-8CA9-BED5FE1622F8}" type="pres">
      <dgm:prSet presAssocID="{80CEBC3D-BBDA-4473-BA24-2210E47DEEFB}" presName="sibTrans" presStyleCnt="0"/>
      <dgm:spPr/>
    </dgm:pt>
    <dgm:pt modelId="{E5B1CC50-0BEA-459B-9400-92D199F0C1AB}" type="pres">
      <dgm:prSet presAssocID="{9B657F0A-892B-4DA9-8959-60FC868CB6E2}" presName="compNode" presStyleCnt="0"/>
      <dgm:spPr/>
    </dgm:pt>
    <dgm:pt modelId="{FB99925D-1A31-4F9A-B1D9-FF68D9824F42}" type="pres">
      <dgm:prSet presAssocID="{9B657F0A-892B-4DA9-8959-60FC868CB6E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96E5038-C98F-4D66-9E59-4B7D24946BDB}" type="pres">
      <dgm:prSet presAssocID="{9B657F0A-892B-4DA9-8959-60FC868CB6E2}" presName="iconSpace" presStyleCnt="0"/>
      <dgm:spPr/>
    </dgm:pt>
    <dgm:pt modelId="{8010FF9D-9F92-403D-9BD5-BDEDD216BD12}" type="pres">
      <dgm:prSet presAssocID="{9B657F0A-892B-4DA9-8959-60FC868CB6E2}" presName="parTx" presStyleLbl="revTx" presStyleIdx="2" presStyleCnt="4">
        <dgm:presLayoutVars>
          <dgm:chMax val="0"/>
          <dgm:chPref val="0"/>
        </dgm:presLayoutVars>
      </dgm:prSet>
      <dgm:spPr/>
    </dgm:pt>
    <dgm:pt modelId="{6B12A7FD-02BA-4C53-B647-15A2492CEEF4}" type="pres">
      <dgm:prSet presAssocID="{9B657F0A-892B-4DA9-8959-60FC868CB6E2}" presName="txSpace" presStyleCnt="0"/>
      <dgm:spPr/>
    </dgm:pt>
    <dgm:pt modelId="{D219D66D-C971-4E2D-9F81-D1B6984EF0D5}" type="pres">
      <dgm:prSet presAssocID="{9B657F0A-892B-4DA9-8959-60FC868CB6E2}" presName="desTx" presStyleLbl="revTx" presStyleIdx="3" presStyleCnt="4" custLinFactNeighborX="-282" custLinFactNeighborY="25284">
        <dgm:presLayoutVars/>
      </dgm:prSet>
      <dgm:spPr/>
    </dgm:pt>
  </dgm:ptLst>
  <dgm:cxnLst>
    <dgm:cxn modelId="{40C29F02-7F2D-4BA7-90A6-B3F569649532}" srcId="{85165F1B-1DCD-4880-8F70-248675F89E79}" destId="{9B657F0A-892B-4DA9-8959-60FC868CB6E2}" srcOrd="1" destOrd="0" parTransId="{CF21CD1B-B1CF-48BD-B756-C6DCDA5118E3}" sibTransId="{4144B4AA-A643-4DBB-953A-8E511EE9BA03}"/>
    <dgm:cxn modelId="{D66B340D-2594-4543-B357-A89026A881D5}" srcId="{8EEC0E4B-7B97-4DA6-BDE6-EF0C3F0A6579}" destId="{48A9B79D-97C4-4DF2-B632-22C897F5A011}" srcOrd="0" destOrd="0" parTransId="{8B3C4934-406A-42A8-9C30-251BF58C7057}" sibTransId="{CC835CC0-9B8C-4266-ADFB-F2425B4BD84C}"/>
    <dgm:cxn modelId="{F582CB13-D45A-40F7-9B72-90D0193C13F1}" type="presOf" srcId="{9B657F0A-892B-4DA9-8959-60FC868CB6E2}" destId="{8010FF9D-9F92-403D-9BD5-BDEDD216BD12}" srcOrd="0" destOrd="0" presId="urn:microsoft.com/office/officeart/2018/5/layout/CenteredIconLabelDescriptionList"/>
    <dgm:cxn modelId="{2F238F5D-2806-4E0F-9A81-E56A8A9CB6BD}" type="presOf" srcId="{85165F1B-1DCD-4880-8F70-248675F89E79}" destId="{2BEC581E-AF76-4F3C-9D05-42C6139C4F72}" srcOrd="0" destOrd="0" presId="urn:microsoft.com/office/officeart/2018/5/layout/CenteredIconLabelDescriptionList"/>
    <dgm:cxn modelId="{A5A12D48-38D7-4CF5-9A8E-95311D9E60E2}" type="presOf" srcId="{8EEC0E4B-7B97-4DA6-BDE6-EF0C3F0A6579}" destId="{58927616-9C87-4ED4-8DC1-3AD21E9EE5F6}" srcOrd="0" destOrd="0" presId="urn:microsoft.com/office/officeart/2018/5/layout/CenteredIconLabelDescriptionList"/>
    <dgm:cxn modelId="{90B05587-AC76-4166-983C-D6FD42B40CCD}" type="presOf" srcId="{FFF2FAB9-5A60-48E0-8FE0-60B1014EBAD3}" destId="{D219D66D-C971-4E2D-9F81-D1B6984EF0D5}" srcOrd="0" destOrd="0" presId="urn:microsoft.com/office/officeart/2018/5/layout/CenteredIconLabelDescriptionList"/>
    <dgm:cxn modelId="{EC296F99-0F98-4A35-8470-A8A1CBAFEB74}" srcId="{9B657F0A-892B-4DA9-8959-60FC868CB6E2}" destId="{FFF2FAB9-5A60-48E0-8FE0-60B1014EBAD3}" srcOrd="0" destOrd="0" parTransId="{93FFF2A7-3DD7-4011-94C7-AAD755F7BE81}" sibTransId="{3D0BB63D-74D4-43CD-BCA8-B2AE3A02825D}"/>
    <dgm:cxn modelId="{38EC3B9C-354A-48F3-92A1-B96331D54D92}" type="presOf" srcId="{48A9B79D-97C4-4DF2-B632-22C897F5A011}" destId="{50132346-CD69-41A8-8A3E-0BFCAEDAA1CD}" srcOrd="0" destOrd="0" presId="urn:microsoft.com/office/officeart/2018/5/layout/CenteredIconLabelDescriptionList"/>
    <dgm:cxn modelId="{C19F0CB3-D696-47D7-B011-7CE65293A2E3}" srcId="{85165F1B-1DCD-4880-8F70-248675F89E79}" destId="{8EEC0E4B-7B97-4DA6-BDE6-EF0C3F0A6579}" srcOrd="0" destOrd="0" parTransId="{ADE15AD9-A632-4147-9452-A96F5230F34D}" sibTransId="{80CEBC3D-BBDA-4473-BA24-2210E47DEEFB}"/>
    <dgm:cxn modelId="{6E55935F-659A-4AA0-9F4D-E74393BF0833}" type="presParOf" srcId="{2BEC581E-AF76-4F3C-9D05-42C6139C4F72}" destId="{582A2812-1470-4967-89F1-5FE697DE6658}" srcOrd="0" destOrd="0" presId="urn:microsoft.com/office/officeart/2018/5/layout/CenteredIconLabelDescriptionList"/>
    <dgm:cxn modelId="{FE1E9E98-1BFF-4E2F-A470-E4F8736F6A6B}" type="presParOf" srcId="{582A2812-1470-4967-89F1-5FE697DE6658}" destId="{7C4C31D7-106C-47FE-9473-3C6E3182DA55}" srcOrd="0" destOrd="0" presId="urn:microsoft.com/office/officeart/2018/5/layout/CenteredIconLabelDescriptionList"/>
    <dgm:cxn modelId="{2C26004E-A7A6-421B-9CF0-0740F727CE62}" type="presParOf" srcId="{582A2812-1470-4967-89F1-5FE697DE6658}" destId="{43EC2A65-04D5-44E8-9BD6-2C0AEA8B43C5}" srcOrd="1" destOrd="0" presId="urn:microsoft.com/office/officeart/2018/5/layout/CenteredIconLabelDescriptionList"/>
    <dgm:cxn modelId="{E749DC86-5662-45A1-AEEF-57292180C79E}" type="presParOf" srcId="{582A2812-1470-4967-89F1-5FE697DE6658}" destId="{58927616-9C87-4ED4-8DC1-3AD21E9EE5F6}" srcOrd="2" destOrd="0" presId="urn:microsoft.com/office/officeart/2018/5/layout/CenteredIconLabelDescriptionList"/>
    <dgm:cxn modelId="{691B84FB-E0C0-4167-BF9D-B41D94F197A6}" type="presParOf" srcId="{582A2812-1470-4967-89F1-5FE697DE6658}" destId="{334CB6D5-54C5-4E29-8013-92948FD49352}" srcOrd="3" destOrd="0" presId="urn:microsoft.com/office/officeart/2018/5/layout/CenteredIconLabelDescriptionList"/>
    <dgm:cxn modelId="{5C64EB1A-F401-4251-AFDA-CBAF50E0DFE4}" type="presParOf" srcId="{582A2812-1470-4967-89F1-5FE697DE6658}" destId="{50132346-CD69-41A8-8A3E-0BFCAEDAA1CD}" srcOrd="4" destOrd="0" presId="urn:microsoft.com/office/officeart/2018/5/layout/CenteredIconLabelDescriptionList"/>
    <dgm:cxn modelId="{4A60BE24-C144-497B-A9FE-3498FC413B23}" type="presParOf" srcId="{2BEC581E-AF76-4F3C-9D05-42C6139C4F72}" destId="{18E6DD85-1742-4C62-8CA9-BED5FE1622F8}" srcOrd="1" destOrd="0" presId="urn:microsoft.com/office/officeart/2018/5/layout/CenteredIconLabelDescriptionList"/>
    <dgm:cxn modelId="{A11A0A4C-01D3-4493-B6AB-11BFD4C5BA10}" type="presParOf" srcId="{2BEC581E-AF76-4F3C-9D05-42C6139C4F72}" destId="{E5B1CC50-0BEA-459B-9400-92D199F0C1AB}" srcOrd="2" destOrd="0" presId="urn:microsoft.com/office/officeart/2018/5/layout/CenteredIconLabelDescriptionList"/>
    <dgm:cxn modelId="{337306C6-A099-44F1-8560-ADD2C29A39D0}" type="presParOf" srcId="{E5B1CC50-0BEA-459B-9400-92D199F0C1AB}" destId="{FB99925D-1A31-4F9A-B1D9-FF68D9824F42}" srcOrd="0" destOrd="0" presId="urn:microsoft.com/office/officeart/2018/5/layout/CenteredIconLabelDescriptionList"/>
    <dgm:cxn modelId="{730DDB69-9A44-4DC1-893C-11C05E24AC66}" type="presParOf" srcId="{E5B1CC50-0BEA-459B-9400-92D199F0C1AB}" destId="{596E5038-C98F-4D66-9E59-4B7D24946BDB}" srcOrd="1" destOrd="0" presId="urn:microsoft.com/office/officeart/2018/5/layout/CenteredIconLabelDescriptionList"/>
    <dgm:cxn modelId="{739945A8-E1F6-4973-A178-D07C60C5BDD4}" type="presParOf" srcId="{E5B1CC50-0BEA-459B-9400-92D199F0C1AB}" destId="{8010FF9D-9F92-403D-9BD5-BDEDD216BD12}" srcOrd="2" destOrd="0" presId="urn:microsoft.com/office/officeart/2018/5/layout/CenteredIconLabelDescriptionList"/>
    <dgm:cxn modelId="{C55C9DDE-C9FA-4FFA-8671-E0ED07B31F49}" type="presParOf" srcId="{E5B1CC50-0BEA-459B-9400-92D199F0C1AB}" destId="{6B12A7FD-02BA-4C53-B647-15A2492CEEF4}" srcOrd="3" destOrd="0" presId="urn:microsoft.com/office/officeart/2018/5/layout/CenteredIconLabelDescriptionList"/>
    <dgm:cxn modelId="{48A7FDB1-98DC-4D9A-ADB7-3201CD83E324}" type="presParOf" srcId="{E5B1CC50-0BEA-459B-9400-92D199F0C1AB}" destId="{D219D66D-C971-4E2D-9F81-D1B6984EF0D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3A3B0-A60C-4FB8-806F-7CA2C7793EB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61F07-7C6F-4F87-A1B6-1D6B41B7E742}">
      <dgm:prSet phldrT="[Text]" phldr="0"/>
      <dgm:spPr/>
      <dgm:t>
        <a:bodyPr/>
        <a:lstStyle/>
        <a:p>
          <a:pPr rtl="0"/>
          <a:r>
            <a:rPr lang="ru-RU" dirty="0">
              <a:latin typeface="Poppins"/>
            </a:rPr>
            <a:t>Требования к заявкам</a:t>
          </a:r>
          <a:endParaRPr lang="en-US" dirty="0"/>
        </a:p>
      </dgm:t>
    </dgm:pt>
    <dgm:pt modelId="{7CB9EA9F-A6CE-4BE6-9FC3-54C73AC16B3F}" type="parTrans" cxnId="{B1AEB316-454E-4538-9CCC-35899B47C990}">
      <dgm:prSet/>
      <dgm:spPr/>
      <dgm:t>
        <a:bodyPr/>
        <a:lstStyle/>
        <a:p>
          <a:endParaRPr lang="en-US"/>
        </a:p>
      </dgm:t>
    </dgm:pt>
    <dgm:pt modelId="{21C09DB9-83B0-43F1-9B88-0AD32204E7E5}" type="sibTrans" cxnId="{B1AEB316-454E-4538-9CCC-35899B47C990}">
      <dgm:prSet/>
      <dgm:spPr/>
      <dgm:t>
        <a:bodyPr/>
        <a:lstStyle/>
        <a:p>
          <a:endParaRPr lang="en-US"/>
        </a:p>
      </dgm:t>
    </dgm:pt>
    <dgm:pt modelId="{D693B2C4-886E-4D8E-B389-C94610CD486C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i="0" dirty="0">
              <a:solidFill>
                <a:srgbClr val="00003C"/>
              </a:solidFill>
              <a:latin typeface="+mj-lt"/>
            </a:rPr>
            <a:t>Заявки следует заполнить и отправить по электронной почте на адрес</a:t>
          </a:r>
          <a:r>
            <a:rPr lang="en-US" i="0" dirty="0">
              <a:solidFill>
                <a:srgbClr val="00003C"/>
              </a:solidFill>
              <a:latin typeface="+mj-lt"/>
            </a:rPr>
            <a:t> </a:t>
          </a:r>
          <a:r>
            <a:rPr lang="en-US" b="1" i="0" dirty="0">
              <a:latin typeface="+mj-lt"/>
              <a:cs typeface="Arial"/>
              <a:hlinkClick xmlns:r="http://schemas.openxmlformats.org/officeDocument/2006/relationships" r:id="rId1"/>
            </a:rPr>
            <a:t>call.centralasia@gcerf.org</a:t>
          </a:r>
          <a:r>
            <a:rPr lang="en-US" b="1" i="0" dirty="0">
              <a:solidFill>
                <a:srgbClr val="00003C"/>
              </a:solidFill>
              <a:latin typeface="+mj-lt"/>
            </a:rPr>
            <a:t> </a:t>
          </a:r>
          <a:r>
            <a:rPr lang="en-US" i="0" dirty="0">
              <a:solidFill>
                <a:srgbClr val="00003C"/>
              </a:solidFill>
              <a:latin typeface="+mj-lt"/>
            </a:rPr>
            <a:t> </a:t>
          </a:r>
          <a:r>
            <a:rPr lang="ru-RU" i="0" dirty="0">
              <a:solidFill>
                <a:srgbClr val="00003C"/>
              </a:solidFill>
              <a:latin typeface="+mj-lt"/>
            </a:rPr>
            <a:t>не позднее </a:t>
          </a:r>
          <a:r>
            <a:rPr lang="ru-RU" b="1" i="0" dirty="0">
              <a:solidFill>
                <a:srgbClr val="FF0000"/>
              </a:solidFill>
              <a:latin typeface="+mj-lt"/>
            </a:rPr>
            <a:t>15 октября </a:t>
          </a:r>
          <a:r>
            <a:rPr lang="en-US" b="1" i="0" dirty="0">
              <a:solidFill>
                <a:srgbClr val="FF0000"/>
              </a:solidFill>
              <a:latin typeface="+mj-lt"/>
            </a:rPr>
            <a:t>2025, </a:t>
          </a:r>
          <a:r>
            <a:rPr lang="ru-RU" b="1" i="0" dirty="0">
              <a:solidFill>
                <a:srgbClr val="FF0000"/>
              </a:solidFill>
              <a:latin typeface="+mj-lt"/>
            </a:rPr>
            <a:t>до 23</a:t>
          </a:r>
          <a:r>
            <a:rPr lang="en-US" b="1" i="0" dirty="0">
              <a:solidFill>
                <a:srgbClr val="FF0000"/>
              </a:solidFill>
              <a:latin typeface="+mj-lt"/>
            </a:rPr>
            <a:t>:59 </a:t>
          </a:r>
          <a:r>
            <a:rPr lang="ru-RU" b="1" i="0" dirty="0">
              <a:solidFill>
                <a:srgbClr val="FF0000"/>
              </a:solidFill>
              <a:latin typeface="+mj-lt"/>
            </a:rPr>
            <a:t>времени Ташкента</a:t>
          </a:r>
          <a:r>
            <a:rPr lang="en-US" b="1" i="0" u="none" dirty="0">
              <a:solidFill>
                <a:srgbClr val="00003C"/>
              </a:solidFill>
              <a:latin typeface="+mj-lt"/>
            </a:rPr>
            <a:t>.</a:t>
          </a:r>
          <a:r>
            <a:rPr lang="en-US" b="1" i="0" dirty="0">
              <a:solidFill>
                <a:srgbClr val="00003C"/>
              </a:solidFill>
              <a:latin typeface="+mj-lt"/>
            </a:rPr>
            <a:t> </a:t>
          </a:r>
          <a:endParaRPr lang="en-US" b="1" i="0" dirty="0">
            <a:latin typeface="+mj-lt"/>
          </a:endParaRPr>
        </a:p>
      </dgm:t>
    </dgm:pt>
    <dgm:pt modelId="{9782A911-153B-4CFE-86BE-44F45AAFCA06}" type="parTrans" cxnId="{F1BE0F22-E849-4BA5-B992-223825344EA3}">
      <dgm:prSet/>
      <dgm:spPr/>
      <dgm:t>
        <a:bodyPr/>
        <a:lstStyle/>
        <a:p>
          <a:endParaRPr lang="en-US"/>
        </a:p>
      </dgm:t>
    </dgm:pt>
    <dgm:pt modelId="{66CEDFFE-6950-4107-8439-F990D367D6D1}" type="sibTrans" cxnId="{F1BE0F22-E849-4BA5-B992-223825344EA3}">
      <dgm:prSet/>
      <dgm:spPr/>
      <dgm:t>
        <a:bodyPr/>
        <a:lstStyle/>
        <a:p>
          <a:endParaRPr lang="en-US"/>
        </a:p>
      </dgm:t>
    </dgm:pt>
    <dgm:pt modelId="{87312871-3D9E-4571-8E43-4E52DCD2C25F}">
      <dgm:prSet phldrT="[Text]" phldr="0"/>
      <dgm:spPr/>
      <dgm:t>
        <a:bodyPr/>
        <a:lstStyle/>
        <a:p>
          <a:pPr rtl="0"/>
          <a:r>
            <a:rPr lang="ru-RU" dirty="0">
              <a:latin typeface="Poppins"/>
            </a:rPr>
            <a:t>Формы для заполнения</a:t>
          </a:r>
          <a:r>
            <a:rPr lang="en-US" dirty="0">
              <a:latin typeface="Poppins"/>
            </a:rPr>
            <a:t>/</a:t>
          </a:r>
          <a:r>
            <a:rPr lang="ru-RU" dirty="0">
              <a:latin typeface="Poppins"/>
            </a:rPr>
            <a:t>Приложения</a:t>
          </a:r>
          <a:endParaRPr lang="en-US" dirty="0"/>
        </a:p>
      </dgm:t>
    </dgm:pt>
    <dgm:pt modelId="{ED8656D4-957E-47D8-B1D7-0C56A8B46696}" type="parTrans" cxnId="{157497A2-4D4C-43F5-B5EF-8D6D484F7C7A}">
      <dgm:prSet/>
      <dgm:spPr/>
      <dgm:t>
        <a:bodyPr/>
        <a:lstStyle/>
        <a:p>
          <a:endParaRPr lang="en-US"/>
        </a:p>
      </dgm:t>
    </dgm:pt>
    <dgm:pt modelId="{3937205B-8EEB-47B5-AEA4-172A4BC1989C}" type="sibTrans" cxnId="{157497A2-4D4C-43F5-B5EF-8D6D484F7C7A}">
      <dgm:prSet/>
      <dgm:spPr/>
      <dgm:t>
        <a:bodyPr/>
        <a:lstStyle/>
        <a:p>
          <a:endParaRPr lang="en-US"/>
        </a:p>
      </dgm:t>
    </dgm:pt>
    <dgm:pt modelId="{A4FF8F40-962D-4A52-8F3E-822ABC075196}">
      <dgm:prSet phldrT="[Text]" phldr="0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2000" dirty="0">
              <a:latin typeface="+mj-lt"/>
            </a:rPr>
            <a:t>Анкета</a:t>
          </a:r>
          <a:r>
            <a:rPr lang="en-US" sz="2000" dirty="0">
              <a:latin typeface="+mj-lt"/>
            </a:rPr>
            <a:t> (</a:t>
          </a:r>
          <a:r>
            <a:rPr lang="ru-RU" sz="2000" dirty="0">
              <a:latin typeface="+mj-lt"/>
            </a:rPr>
            <a:t>Приложение</a:t>
          </a:r>
          <a:r>
            <a:rPr lang="en-US" sz="2000" dirty="0">
              <a:latin typeface="+mj-lt"/>
            </a:rPr>
            <a:t> A)</a:t>
          </a:r>
        </a:p>
      </dgm:t>
    </dgm:pt>
    <dgm:pt modelId="{994208CA-0B70-441D-BE16-62FC5310F1CD}" type="parTrans" cxnId="{EF169722-1240-47BB-BC42-213F035F6BA2}">
      <dgm:prSet/>
      <dgm:spPr/>
      <dgm:t>
        <a:bodyPr/>
        <a:lstStyle/>
        <a:p>
          <a:endParaRPr lang="en-US"/>
        </a:p>
      </dgm:t>
    </dgm:pt>
    <dgm:pt modelId="{F002BDC6-FDC4-40D8-8CC3-85BD75090803}" type="sibTrans" cxnId="{EF169722-1240-47BB-BC42-213F035F6BA2}">
      <dgm:prSet/>
      <dgm:spPr/>
      <dgm:t>
        <a:bodyPr/>
        <a:lstStyle/>
        <a:p>
          <a:endParaRPr lang="en-US"/>
        </a:p>
      </dgm:t>
    </dgm:pt>
    <dgm:pt modelId="{2C324B5D-F769-4454-B10F-B7CA1128D411}">
      <dgm:prSet phldr="0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2000" dirty="0">
              <a:latin typeface="+mj-lt"/>
            </a:rPr>
            <a:t>Теория перемен </a:t>
          </a:r>
          <a:r>
            <a:rPr lang="en-US" sz="2000" dirty="0">
              <a:latin typeface="+mj-lt"/>
            </a:rPr>
            <a:t>(</a:t>
          </a:r>
          <a:r>
            <a:rPr lang="ru-RU" sz="2000" dirty="0">
              <a:latin typeface="+mj-lt"/>
            </a:rPr>
            <a:t>Приложение</a:t>
          </a:r>
          <a:r>
            <a:rPr lang="en-US" sz="2000" dirty="0">
              <a:latin typeface="+mj-lt"/>
            </a:rPr>
            <a:t> B)</a:t>
          </a:r>
        </a:p>
      </dgm:t>
    </dgm:pt>
    <dgm:pt modelId="{A5A8FD48-DAA0-4648-93A5-65C4EC4B0785}" type="parTrans" cxnId="{BDD94C46-B5EB-4969-B5E1-A29653C26E18}">
      <dgm:prSet/>
      <dgm:spPr/>
      <dgm:t>
        <a:bodyPr/>
        <a:lstStyle/>
        <a:p>
          <a:endParaRPr lang="en-US"/>
        </a:p>
      </dgm:t>
    </dgm:pt>
    <dgm:pt modelId="{AB2BDC4B-8F50-4DC7-8972-99F63BF8FDC8}" type="sibTrans" cxnId="{BDD94C46-B5EB-4969-B5E1-A29653C26E18}">
      <dgm:prSet/>
      <dgm:spPr/>
      <dgm:t>
        <a:bodyPr/>
        <a:lstStyle/>
        <a:p>
          <a:endParaRPr lang="en-US"/>
        </a:p>
      </dgm:t>
    </dgm:pt>
    <dgm:pt modelId="{103C2A40-FC28-4A50-AF02-FD73B1C18642}">
      <dgm:prSet phldr="0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2000" dirty="0">
              <a:latin typeface="+mj-lt"/>
            </a:rPr>
            <a:t>Бюджет</a:t>
          </a:r>
          <a:r>
            <a:rPr lang="en-US" sz="2000" dirty="0">
              <a:latin typeface="+mj-lt"/>
            </a:rPr>
            <a:t> (</a:t>
          </a:r>
          <a:r>
            <a:rPr lang="ru-RU" sz="2000" dirty="0">
              <a:latin typeface="+mj-lt"/>
            </a:rPr>
            <a:t>Приложение</a:t>
          </a:r>
          <a:r>
            <a:rPr lang="en-US" sz="2000" dirty="0">
              <a:latin typeface="+mj-lt"/>
            </a:rPr>
            <a:t> C)</a:t>
          </a:r>
        </a:p>
      </dgm:t>
    </dgm:pt>
    <dgm:pt modelId="{7BBE5BB8-71F9-4759-87E1-BF94DEAF80E5}" type="parTrans" cxnId="{705AE60F-388D-4C17-B14F-70223050BA89}">
      <dgm:prSet/>
      <dgm:spPr/>
      <dgm:t>
        <a:bodyPr/>
        <a:lstStyle/>
        <a:p>
          <a:endParaRPr lang="en-US"/>
        </a:p>
      </dgm:t>
    </dgm:pt>
    <dgm:pt modelId="{0D083064-3A10-47B1-A855-497088CAE339}" type="sibTrans" cxnId="{705AE60F-388D-4C17-B14F-70223050BA89}">
      <dgm:prSet/>
      <dgm:spPr/>
      <dgm:t>
        <a:bodyPr/>
        <a:lstStyle/>
        <a:p>
          <a:endParaRPr lang="en-US"/>
        </a:p>
      </dgm:t>
    </dgm:pt>
    <dgm:pt modelId="{D705260B-E9E4-457B-95D7-7B30348615E6}">
      <dgm:prSet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i="0" dirty="0">
              <a:solidFill>
                <a:srgbClr val="00003C"/>
              </a:solidFill>
              <a:latin typeface="+mj-lt"/>
            </a:rPr>
            <a:t>GCERF </a:t>
          </a:r>
          <a:r>
            <a:rPr lang="ru-RU" i="0" dirty="0">
              <a:solidFill>
                <a:srgbClr val="00003C"/>
              </a:solidFill>
              <a:latin typeface="+mj-lt"/>
            </a:rPr>
            <a:t>свяжется с отобранными кандидатами для проведения комплексной проверки.</a:t>
          </a:r>
          <a:endParaRPr lang="en-US" b="1" i="0" dirty="0">
            <a:latin typeface="+mj-lt"/>
          </a:endParaRPr>
        </a:p>
      </dgm:t>
    </dgm:pt>
    <dgm:pt modelId="{C5BEB8ED-A10C-4904-8374-D273F45FD8CF}" type="parTrans" cxnId="{7578B65E-C708-47CA-B502-3A78E3025152}">
      <dgm:prSet/>
      <dgm:spPr/>
      <dgm:t>
        <a:bodyPr/>
        <a:lstStyle/>
        <a:p>
          <a:endParaRPr lang="en-US"/>
        </a:p>
      </dgm:t>
    </dgm:pt>
    <dgm:pt modelId="{DE0511DE-FA35-47ED-BB1A-F03EC9543BA0}" type="sibTrans" cxnId="{7578B65E-C708-47CA-B502-3A78E3025152}">
      <dgm:prSet/>
      <dgm:spPr/>
      <dgm:t>
        <a:bodyPr/>
        <a:lstStyle/>
        <a:p>
          <a:endParaRPr lang="en-US"/>
        </a:p>
      </dgm:t>
    </dgm:pt>
    <dgm:pt modelId="{FCABA2E0-0B6F-49B1-B090-4B82C8750EF3}">
      <dgm:prSet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b="0" i="0" dirty="0">
              <a:solidFill>
                <a:srgbClr val="00003C"/>
              </a:solidFill>
              <a:latin typeface="+mj-lt"/>
            </a:rPr>
            <a:t>Заявки следует заполнить на английском языке.</a:t>
          </a:r>
          <a:endParaRPr lang="en-US" i="0" dirty="0">
            <a:latin typeface="+mj-lt"/>
          </a:endParaRPr>
        </a:p>
      </dgm:t>
    </dgm:pt>
    <dgm:pt modelId="{D0FEB035-47A8-4E87-B45A-DDE656ED552B}" type="parTrans" cxnId="{13AE6252-F6A3-4AC4-96A8-DC10E65EC6C0}">
      <dgm:prSet/>
      <dgm:spPr/>
      <dgm:t>
        <a:bodyPr/>
        <a:lstStyle/>
        <a:p>
          <a:endParaRPr lang="en-US"/>
        </a:p>
      </dgm:t>
    </dgm:pt>
    <dgm:pt modelId="{287624B1-424C-4849-8582-1CD982572190}" type="sibTrans" cxnId="{13AE6252-F6A3-4AC4-96A8-DC10E65EC6C0}">
      <dgm:prSet/>
      <dgm:spPr/>
      <dgm:t>
        <a:bodyPr/>
        <a:lstStyle/>
        <a:p>
          <a:endParaRPr lang="en-US"/>
        </a:p>
      </dgm:t>
    </dgm:pt>
    <dgm:pt modelId="{47B42BAE-6E64-48BB-8B79-D81A71B51616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i="0" dirty="0">
              <a:solidFill>
                <a:srgbClr val="00003C"/>
              </a:solidFill>
              <a:latin typeface="+mj-lt"/>
            </a:rPr>
            <a:t>В теме сообщения следует написать:</a:t>
          </a:r>
          <a:r>
            <a:rPr lang="en-US" i="0" dirty="0">
              <a:solidFill>
                <a:srgbClr val="00003C"/>
              </a:solidFill>
              <a:latin typeface="+mj-lt"/>
            </a:rPr>
            <a:t> </a:t>
          </a:r>
          <a:br>
            <a:rPr lang="en-US" i="0" dirty="0">
              <a:solidFill>
                <a:srgbClr val="00003C"/>
              </a:solidFill>
              <a:latin typeface="+mj-lt"/>
            </a:rPr>
          </a:br>
          <a:r>
            <a:rPr lang="en-US" b="1" i="0" dirty="0">
              <a:solidFill>
                <a:srgbClr val="00003C"/>
              </a:solidFill>
              <a:latin typeface="+mj-lt"/>
            </a:rPr>
            <a:t>EOI-</a:t>
          </a:r>
          <a:r>
            <a:rPr lang="en-GB" b="1" i="0" dirty="0">
              <a:solidFill>
                <a:srgbClr val="00003C"/>
              </a:solidFill>
              <a:latin typeface="+mj-lt"/>
            </a:rPr>
            <a:t>Uz</a:t>
          </a:r>
          <a:r>
            <a:rPr lang="en-US" b="1" i="0" dirty="0">
              <a:solidFill>
                <a:srgbClr val="00003C"/>
              </a:solidFill>
              <a:latin typeface="+mj-lt"/>
            </a:rPr>
            <a:t>-PVE-</a:t>
          </a:r>
          <a:r>
            <a:rPr lang="en-GB" b="1" i="0" dirty="0">
              <a:solidFill>
                <a:srgbClr val="00003C"/>
              </a:solidFill>
              <a:latin typeface="+mj-lt"/>
            </a:rPr>
            <a:t>[</a:t>
          </a:r>
          <a:r>
            <a:rPr lang="ru-RU" b="1" i="0" dirty="0">
              <a:solidFill>
                <a:srgbClr val="00003C"/>
              </a:solidFill>
              <a:latin typeface="+mj-lt"/>
            </a:rPr>
            <a:t>Название организации</a:t>
          </a:r>
          <a:r>
            <a:rPr lang="en-US" b="1" i="0" dirty="0">
              <a:solidFill>
                <a:srgbClr val="00003C"/>
              </a:solidFill>
              <a:latin typeface="+mj-lt"/>
            </a:rPr>
            <a:t>]</a:t>
          </a:r>
          <a:r>
            <a:rPr lang="en-US" i="0" dirty="0">
              <a:latin typeface="+mj-lt"/>
            </a:rPr>
            <a:t> </a:t>
          </a:r>
        </a:p>
      </dgm:t>
    </dgm:pt>
    <dgm:pt modelId="{EA7C2B69-251C-4B0C-B6F0-B94888ECFC04}" type="parTrans" cxnId="{B5AC7778-0C33-415D-ADF1-57E087508CB7}">
      <dgm:prSet/>
      <dgm:spPr/>
      <dgm:t>
        <a:bodyPr/>
        <a:lstStyle/>
        <a:p>
          <a:endParaRPr lang="en-US"/>
        </a:p>
      </dgm:t>
    </dgm:pt>
    <dgm:pt modelId="{AF717375-C4C1-4A35-AEB4-10BAC210A277}" type="sibTrans" cxnId="{B5AC7778-0C33-415D-ADF1-57E087508CB7}">
      <dgm:prSet/>
      <dgm:spPr/>
      <dgm:t>
        <a:bodyPr/>
        <a:lstStyle/>
        <a:p>
          <a:endParaRPr lang="en-US"/>
        </a:p>
      </dgm:t>
    </dgm:pt>
    <dgm:pt modelId="{9755AFFA-6CF8-4D1E-B659-9697806E10F8}">
      <dgm:prSet phldr="0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sz="2000" b="0" i="0" dirty="0">
              <a:latin typeface="+mj-lt"/>
            </a:rPr>
            <a:t>Консолидированный финансовый отчет за последние 2 года.</a:t>
          </a:r>
          <a:endParaRPr lang="en-US" sz="2000" dirty="0">
            <a:latin typeface="+mj-lt"/>
          </a:endParaRPr>
        </a:p>
      </dgm:t>
    </dgm:pt>
    <dgm:pt modelId="{550F5740-661C-4EF7-AD84-A8C0D60F368B}" type="parTrans" cxnId="{A4FC8AC6-0B24-45F3-95CC-FDBDD650F03C}">
      <dgm:prSet/>
      <dgm:spPr/>
      <dgm:t>
        <a:bodyPr/>
        <a:lstStyle/>
        <a:p>
          <a:endParaRPr lang="en-US"/>
        </a:p>
      </dgm:t>
    </dgm:pt>
    <dgm:pt modelId="{01453048-2B8F-42A7-9B5A-C0D5CD6D0A58}" type="sibTrans" cxnId="{A4FC8AC6-0B24-45F3-95CC-FDBDD650F03C}">
      <dgm:prSet/>
      <dgm:spPr/>
      <dgm:t>
        <a:bodyPr/>
        <a:lstStyle/>
        <a:p>
          <a:endParaRPr lang="en-US"/>
        </a:p>
      </dgm:t>
    </dgm:pt>
    <dgm:pt modelId="{9D0D25D2-5F85-491F-8131-4466F3797061}" type="pres">
      <dgm:prSet presAssocID="{BCB3A3B0-A60C-4FB8-806F-7CA2C7793EB6}" presName="Name0" presStyleCnt="0">
        <dgm:presLayoutVars>
          <dgm:dir/>
          <dgm:animLvl val="lvl"/>
          <dgm:resizeHandles val="exact"/>
        </dgm:presLayoutVars>
      </dgm:prSet>
      <dgm:spPr/>
    </dgm:pt>
    <dgm:pt modelId="{B398B41F-BDD6-4ACA-A904-B22841150D9E}" type="pres">
      <dgm:prSet presAssocID="{76361F07-7C6F-4F87-A1B6-1D6B41B7E742}" presName="composite" presStyleCnt="0"/>
      <dgm:spPr/>
    </dgm:pt>
    <dgm:pt modelId="{9E71B68E-B0F8-408D-9948-A951493078FC}" type="pres">
      <dgm:prSet presAssocID="{76361F07-7C6F-4F87-A1B6-1D6B41B7E742}" presName="parTx" presStyleLbl="alignNode1" presStyleIdx="0" presStyleCnt="2" custLinFactNeighborX="-222">
        <dgm:presLayoutVars>
          <dgm:chMax val="0"/>
          <dgm:chPref val="0"/>
          <dgm:bulletEnabled val="1"/>
        </dgm:presLayoutVars>
      </dgm:prSet>
      <dgm:spPr/>
    </dgm:pt>
    <dgm:pt modelId="{C62014E6-2691-4EE7-AB68-9BB92C8B0E31}" type="pres">
      <dgm:prSet presAssocID="{76361F07-7C6F-4F87-A1B6-1D6B41B7E742}" presName="desTx" presStyleLbl="alignAccFollowNode1" presStyleIdx="0" presStyleCnt="2">
        <dgm:presLayoutVars>
          <dgm:bulletEnabled val="1"/>
        </dgm:presLayoutVars>
      </dgm:prSet>
      <dgm:spPr/>
    </dgm:pt>
    <dgm:pt modelId="{8031F58F-009D-4916-A32C-F9774C5CF256}" type="pres">
      <dgm:prSet presAssocID="{21C09DB9-83B0-43F1-9B88-0AD32204E7E5}" presName="space" presStyleCnt="0"/>
      <dgm:spPr/>
    </dgm:pt>
    <dgm:pt modelId="{BFCD4163-AA0D-4FB9-9315-50BD409F4E38}" type="pres">
      <dgm:prSet presAssocID="{87312871-3D9E-4571-8E43-4E52DCD2C25F}" presName="composite" presStyleCnt="0"/>
      <dgm:spPr/>
    </dgm:pt>
    <dgm:pt modelId="{90904B11-056D-446C-B593-070829D152AB}" type="pres">
      <dgm:prSet presAssocID="{87312871-3D9E-4571-8E43-4E52DCD2C2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43EE214-F5AB-4A2E-9730-DF59053CC3DC}" type="pres">
      <dgm:prSet presAssocID="{87312871-3D9E-4571-8E43-4E52DCD2C25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338830A-CDB0-4511-BD65-2E655EEC86F5}" type="presOf" srcId="{A4FF8F40-962D-4A52-8F3E-822ABC075196}" destId="{F43EE214-F5AB-4A2E-9730-DF59053CC3DC}" srcOrd="0" destOrd="0" presId="urn:microsoft.com/office/officeart/2005/8/layout/hList1"/>
    <dgm:cxn modelId="{705AE60F-388D-4C17-B14F-70223050BA89}" srcId="{87312871-3D9E-4571-8E43-4E52DCD2C25F}" destId="{103C2A40-FC28-4A50-AF02-FD73B1C18642}" srcOrd="2" destOrd="0" parTransId="{7BBE5BB8-71F9-4759-87E1-BF94DEAF80E5}" sibTransId="{0D083064-3A10-47B1-A855-497088CAE339}"/>
    <dgm:cxn modelId="{99FF8111-99E0-45D2-A697-ADABE0CA81CD}" type="presOf" srcId="{103C2A40-FC28-4A50-AF02-FD73B1C18642}" destId="{F43EE214-F5AB-4A2E-9730-DF59053CC3DC}" srcOrd="0" destOrd="2" presId="urn:microsoft.com/office/officeart/2005/8/layout/hList1"/>
    <dgm:cxn modelId="{B1AEB316-454E-4538-9CCC-35899B47C990}" srcId="{BCB3A3B0-A60C-4FB8-806F-7CA2C7793EB6}" destId="{76361F07-7C6F-4F87-A1B6-1D6B41B7E742}" srcOrd="0" destOrd="0" parTransId="{7CB9EA9F-A6CE-4BE6-9FC3-54C73AC16B3F}" sibTransId="{21C09DB9-83B0-43F1-9B88-0AD32204E7E5}"/>
    <dgm:cxn modelId="{F1BE0F22-E849-4BA5-B992-223825344EA3}" srcId="{76361F07-7C6F-4F87-A1B6-1D6B41B7E742}" destId="{D693B2C4-886E-4D8E-B389-C94610CD486C}" srcOrd="0" destOrd="0" parTransId="{9782A911-153B-4CFE-86BE-44F45AAFCA06}" sibTransId="{66CEDFFE-6950-4107-8439-F990D367D6D1}"/>
    <dgm:cxn modelId="{EF169722-1240-47BB-BC42-213F035F6BA2}" srcId="{87312871-3D9E-4571-8E43-4E52DCD2C25F}" destId="{A4FF8F40-962D-4A52-8F3E-822ABC075196}" srcOrd="0" destOrd="0" parTransId="{994208CA-0B70-441D-BE16-62FC5310F1CD}" sibTransId="{F002BDC6-FDC4-40D8-8CC3-85BD75090803}"/>
    <dgm:cxn modelId="{7578B65E-C708-47CA-B502-3A78E3025152}" srcId="{76361F07-7C6F-4F87-A1B6-1D6B41B7E742}" destId="{D705260B-E9E4-457B-95D7-7B30348615E6}" srcOrd="2" destOrd="0" parTransId="{C5BEB8ED-A10C-4904-8374-D273F45FD8CF}" sibTransId="{DE0511DE-FA35-47ED-BB1A-F03EC9543BA0}"/>
    <dgm:cxn modelId="{BDD94C46-B5EB-4969-B5E1-A29653C26E18}" srcId="{87312871-3D9E-4571-8E43-4E52DCD2C25F}" destId="{2C324B5D-F769-4454-B10F-B7CA1128D411}" srcOrd="1" destOrd="0" parTransId="{A5A8FD48-DAA0-4648-93A5-65C4EC4B0785}" sibTransId="{AB2BDC4B-8F50-4DC7-8972-99F63BF8FDC8}"/>
    <dgm:cxn modelId="{819FB147-50C4-4BE6-B048-1A59F7049BE6}" type="presOf" srcId="{D705260B-E9E4-457B-95D7-7B30348615E6}" destId="{C62014E6-2691-4EE7-AB68-9BB92C8B0E31}" srcOrd="0" destOrd="2" presId="urn:microsoft.com/office/officeart/2005/8/layout/hList1"/>
    <dgm:cxn modelId="{5F390D49-9EDE-4C5F-83A3-D4D516BFAB80}" type="presOf" srcId="{9755AFFA-6CF8-4D1E-B659-9697806E10F8}" destId="{F43EE214-F5AB-4A2E-9730-DF59053CC3DC}" srcOrd="0" destOrd="3" presId="urn:microsoft.com/office/officeart/2005/8/layout/hList1"/>
    <dgm:cxn modelId="{13AE6252-F6A3-4AC4-96A8-DC10E65EC6C0}" srcId="{76361F07-7C6F-4F87-A1B6-1D6B41B7E742}" destId="{FCABA2E0-0B6F-49B1-B090-4B82C8750EF3}" srcOrd="3" destOrd="0" parTransId="{D0FEB035-47A8-4E87-B45A-DDE656ED552B}" sibTransId="{287624B1-424C-4849-8582-1CD982572190}"/>
    <dgm:cxn modelId="{B5AC7778-0C33-415D-ADF1-57E087508CB7}" srcId="{76361F07-7C6F-4F87-A1B6-1D6B41B7E742}" destId="{47B42BAE-6E64-48BB-8B79-D81A71B51616}" srcOrd="1" destOrd="0" parTransId="{EA7C2B69-251C-4B0C-B6F0-B94888ECFC04}" sibTransId="{AF717375-C4C1-4A35-AEB4-10BAC210A277}"/>
    <dgm:cxn modelId="{F3760E8A-7E9F-4209-ABB6-A4CB962736E4}" type="presOf" srcId="{87312871-3D9E-4571-8E43-4E52DCD2C25F}" destId="{90904B11-056D-446C-B593-070829D152AB}" srcOrd="0" destOrd="0" presId="urn:microsoft.com/office/officeart/2005/8/layout/hList1"/>
    <dgm:cxn modelId="{31B79494-E6F2-483A-94F9-0449F4F394D9}" type="presOf" srcId="{FCABA2E0-0B6F-49B1-B090-4B82C8750EF3}" destId="{C62014E6-2691-4EE7-AB68-9BB92C8B0E31}" srcOrd="0" destOrd="3" presId="urn:microsoft.com/office/officeart/2005/8/layout/hList1"/>
    <dgm:cxn modelId="{157497A2-4D4C-43F5-B5EF-8D6D484F7C7A}" srcId="{BCB3A3B0-A60C-4FB8-806F-7CA2C7793EB6}" destId="{87312871-3D9E-4571-8E43-4E52DCD2C25F}" srcOrd="1" destOrd="0" parTransId="{ED8656D4-957E-47D8-B1D7-0C56A8B46696}" sibTransId="{3937205B-8EEB-47B5-AEA4-172A4BC1989C}"/>
    <dgm:cxn modelId="{C5C5A2AC-DBED-4C0A-8238-C999A1C10B2C}" type="presOf" srcId="{47B42BAE-6E64-48BB-8B79-D81A71B51616}" destId="{C62014E6-2691-4EE7-AB68-9BB92C8B0E31}" srcOrd="0" destOrd="1" presId="urn:microsoft.com/office/officeart/2005/8/layout/hList1"/>
    <dgm:cxn modelId="{81FAA6BC-D13F-42E7-AF64-788BC8F43E07}" type="presOf" srcId="{2C324B5D-F769-4454-B10F-B7CA1128D411}" destId="{F43EE214-F5AB-4A2E-9730-DF59053CC3DC}" srcOrd="0" destOrd="1" presId="urn:microsoft.com/office/officeart/2005/8/layout/hList1"/>
    <dgm:cxn modelId="{58BBF5C1-9AB0-4F98-ABC0-7B5140D70D2A}" type="presOf" srcId="{D693B2C4-886E-4D8E-B389-C94610CD486C}" destId="{C62014E6-2691-4EE7-AB68-9BB92C8B0E31}" srcOrd="0" destOrd="0" presId="urn:microsoft.com/office/officeart/2005/8/layout/hList1"/>
    <dgm:cxn modelId="{A4FC8AC6-0B24-45F3-95CC-FDBDD650F03C}" srcId="{87312871-3D9E-4571-8E43-4E52DCD2C25F}" destId="{9755AFFA-6CF8-4D1E-B659-9697806E10F8}" srcOrd="3" destOrd="0" parTransId="{550F5740-661C-4EF7-AD84-A8C0D60F368B}" sibTransId="{01453048-2B8F-42A7-9B5A-C0D5CD6D0A58}"/>
    <dgm:cxn modelId="{8721DEEA-7CC8-40E9-BA45-6B335DCC7394}" type="presOf" srcId="{76361F07-7C6F-4F87-A1B6-1D6B41B7E742}" destId="{9E71B68E-B0F8-408D-9948-A951493078FC}" srcOrd="0" destOrd="0" presId="urn:microsoft.com/office/officeart/2005/8/layout/hList1"/>
    <dgm:cxn modelId="{5CC1BEF4-6C77-424E-B843-85850F767DDA}" type="presOf" srcId="{BCB3A3B0-A60C-4FB8-806F-7CA2C7793EB6}" destId="{9D0D25D2-5F85-491F-8131-4466F3797061}" srcOrd="0" destOrd="0" presId="urn:microsoft.com/office/officeart/2005/8/layout/hList1"/>
    <dgm:cxn modelId="{10EF0C0C-8947-492C-8A7E-3E383AB92260}" type="presParOf" srcId="{9D0D25D2-5F85-491F-8131-4466F3797061}" destId="{B398B41F-BDD6-4ACA-A904-B22841150D9E}" srcOrd="0" destOrd="0" presId="urn:microsoft.com/office/officeart/2005/8/layout/hList1"/>
    <dgm:cxn modelId="{DFD081FF-DC0B-4406-8DF4-76A5605B510F}" type="presParOf" srcId="{B398B41F-BDD6-4ACA-A904-B22841150D9E}" destId="{9E71B68E-B0F8-408D-9948-A951493078FC}" srcOrd="0" destOrd="0" presId="urn:microsoft.com/office/officeart/2005/8/layout/hList1"/>
    <dgm:cxn modelId="{EE08EB98-ABDD-4753-A97B-9CF9F9E01A29}" type="presParOf" srcId="{B398B41F-BDD6-4ACA-A904-B22841150D9E}" destId="{C62014E6-2691-4EE7-AB68-9BB92C8B0E31}" srcOrd="1" destOrd="0" presId="urn:microsoft.com/office/officeart/2005/8/layout/hList1"/>
    <dgm:cxn modelId="{03F884CE-4C90-4AB9-B3DA-C7B4B06DCE77}" type="presParOf" srcId="{9D0D25D2-5F85-491F-8131-4466F3797061}" destId="{8031F58F-009D-4916-A32C-F9774C5CF256}" srcOrd="1" destOrd="0" presId="urn:microsoft.com/office/officeart/2005/8/layout/hList1"/>
    <dgm:cxn modelId="{EF0AADAE-3F62-4932-99EA-F1C87FF7DDF7}" type="presParOf" srcId="{9D0D25D2-5F85-491F-8131-4466F3797061}" destId="{BFCD4163-AA0D-4FB9-9315-50BD409F4E38}" srcOrd="2" destOrd="0" presId="urn:microsoft.com/office/officeart/2005/8/layout/hList1"/>
    <dgm:cxn modelId="{A04AFD94-D684-42AF-BB8F-B2A03BBE7255}" type="presParOf" srcId="{BFCD4163-AA0D-4FB9-9315-50BD409F4E38}" destId="{90904B11-056D-446C-B593-070829D152AB}" srcOrd="0" destOrd="0" presId="urn:microsoft.com/office/officeart/2005/8/layout/hList1"/>
    <dgm:cxn modelId="{19C5D29C-FAB4-405F-9179-22675CE31CC1}" type="presParOf" srcId="{BFCD4163-AA0D-4FB9-9315-50BD409F4E38}" destId="{F43EE214-F5AB-4A2E-9730-DF59053CC3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8A7D-0EF3-4A6A-9439-2AEC70726F3D}">
      <dsp:nvSpPr>
        <dsp:cNvPr id="0" name=""/>
        <dsp:cNvSpPr/>
      </dsp:nvSpPr>
      <dsp:spPr>
        <a:xfrm>
          <a:off x="4816957" y="2691788"/>
          <a:ext cx="3827771" cy="10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000"/>
              </a:lnTo>
              <a:lnTo>
                <a:pt x="3827771" y="806000"/>
              </a:lnTo>
              <a:lnTo>
                <a:pt x="3827771" y="1015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17A98-E2D3-4FB2-91AC-5F97660EE26D}">
      <dsp:nvSpPr>
        <dsp:cNvPr id="0" name=""/>
        <dsp:cNvSpPr/>
      </dsp:nvSpPr>
      <dsp:spPr>
        <a:xfrm>
          <a:off x="4816957" y="2691788"/>
          <a:ext cx="1409691" cy="10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000"/>
              </a:lnTo>
              <a:lnTo>
                <a:pt x="1409691" y="806000"/>
              </a:lnTo>
              <a:lnTo>
                <a:pt x="1409691" y="1015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E9C18-636F-40C1-92E6-76034C2A2EFD}">
      <dsp:nvSpPr>
        <dsp:cNvPr id="0" name=""/>
        <dsp:cNvSpPr/>
      </dsp:nvSpPr>
      <dsp:spPr>
        <a:xfrm>
          <a:off x="3693668" y="2691788"/>
          <a:ext cx="1123288" cy="1015833"/>
        </a:xfrm>
        <a:custGeom>
          <a:avLst/>
          <a:gdLst/>
          <a:ahLst/>
          <a:cxnLst/>
          <a:rect l="0" t="0" r="0" b="0"/>
          <a:pathLst>
            <a:path>
              <a:moveTo>
                <a:pt x="1123288" y="0"/>
              </a:moveTo>
              <a:lnTo>
                <a:pt x="1123288" y="806000"/>
              </a:lnTo>
              <a:lnTo>
                <a:pt x="0" y="806000"/>
              </a:lnTo>
              <a:lnTo>
                <a:pt x="0" y="1015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516A-566D-494A-90A0-18DB03CA255D}">
      <dsp:nvSpPr>
        <dsp:cNvPr id="0" name=""/>
        <dsp:cNvSpPr/>
      </dsp:nvSpPr>
      <dsp:spPr>
        <a:xfrm>
          <a:off x="1080073" y="2691788"/>
          <a:ext cx="3736883" cy="1015833"/>
        </a:xfrm>
        <a:custGeom>
          <a:avLst/>
          <a:gdLst/>
          <a:ahLst/>
          <a:cxnLst/>
          <a:rect l="0" t="0" r="0" b="0"/>
          <a:pathLst>
            <a:path>
              <a:moveTo>
                <a:pt x="3736883" y="0"/>
              </a:moveTo>
              <a:lnTo>
                <a:pt x="3736883" y="806000"/>
              </a:lnTo>
              <a:lnTo>
                <a:pt x="0" y="806000"/>
              </a:lnTo>
              <a:lnTo>
                <a:pt x="0" y="1015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C753D-DF85-4DB7-B9F3-8E15C64EFB91}">
      <dsp:nvSpPr>
        <dsp:cNvPr id="0" name=""/>
        <dsp:cNvSpPr/>
      </dsp:nvSpPr>
      <dsp:spPr>
        <a:xfrm>
          <a:off x="3483915" y="1294257"/>
          <a:ext cx="2666083" cy="139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000" b="1" kern="1200" dirty="0">
              <a:latin typeface="Poppins"/>
            </a:rPr>
            <a:t>Основной</a:t>
          </a:r>
          <a:r>
            <a:rPr lang="uz-Cyrl-UZ" sz="2000" b="1" kern="1200" dirty="0">
              <a:latin typeface="Poppins"/>
            </a:rPr>
            <a:t> По</a:t>
          </a:r>
          <a:r>
            <a:rPr lang="en-CH" sz="2000" b="1" kern="1200" dirty="0">
              <a:latin typeface="Poppins"/>
            </a:rPr>
            <a:t>лучатель</a:t>
          </a:r>
          <a:r>
            <a:rPr lang="en-CH" sz="2000" b="1" kern="1200" dirty="0"/>
            <a:t> </a:t>
          </a:r>
          <a:r>
            <a:rPr lang="en-CH" sz="2000" b="1" kern="1200" dirty="0">
              <a:latin typeface="Poppins"/>
            </a:rPr>
            <a:t>(ОП)</a:t>
          </a:r>
          <a:endParaRPr lang="en-CH" sz="2000" b="1" kern="1200" dirty="0"/>
        </a:p>
      </dsp:txBody>
      <dsp:txXfrm>
        <a:off x="3483915" y="1294257"/>
        <a:ext cx="2666083" cy="1397530"/>
      </dsp:txXfrm>
    </dsp:sp>
    <dsp:sp modelId="{600ACF41-FE18-4B5F-827B-1E9AE2FC9F1B}">
      <dsp:nvSpPr>
        <dsp:cNvPr id="0" name=""/>
        <dsp:cNvSpPr/>
      </dsp:nvSpPr>
      <dsp:spPr>
        <a:xfrm>
          <a:off x="250" y="3707621"/>
          <a:ext cx="2159645" cy="999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dirty="0">
              <a:latin typeface="Poppins"/>
            </a:rPr>
            <a:t>Суб-Получатель</a:t>
          </a:r>
          <a:r>
            <a:rPr lang="en-CH" sz="1800" kern="1200" dirty="0">
              <a:solidFill>
                <a:srgbClr val="000000"/>
              </a:solidFill>
              <a:latin typeface="Poppins"/>
            </a:rPr>
            <a:t> </a:t>
          </a:r>
          <a:r>
            <a:rPr lang="en-CH" sz="1800" kern="1200" dirty="0"/>
            <a:t>1</a:t>
          </a:r>
        </a:p>
      </dsp:txBody>
      <dsp:txXfrm>
        <a:off x="250" y="3707621"/>
        <a:ext cx="2159645" cy="999206"/>
      </dsp:txXfrm>
    </dsp:sp>
    <dsp:sp modelId="{1CC08158-6B3D-4252-A473-BFA83288852F}">
      <dsp:nvSpPr>
        <dsp:cNvPr id="0" name=""/>
        <dsp:cNvSpPr/>
      </dsp:nvSpPr>
      <dsp:spPr>
        <a:xfrm>
          <a:off x="2579562" y="3707621"/>
          <a:ext cx="2228211" cy="958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dirty="0">
              <a:latin typeface="Poppins"/>
            </a:rPr>
            <a:t>Суб-Получатель</a:t>
          </a:r>
          <a:r>
            <a:rPr lang="ru-RU" sz="1800" kern="1200" dirty="0">
              <a:latin typeface="Poppins"/>
            </a:rPr>
            <a:t> </a:t>
          </a:r>
          <a:r>
            <a:rPr lang="en-CH" sz="1800" kern="1200" dirty="0"/>
            <a:t>2</a:t>
          </a:r>
        </a:p>
      </dsp:txBody>
      <dsp:txXfrm>
        <a:off x="2579562" y="3707621"/>
        <a:ext cx="2228211" cy="958798"/>
      </dsp:txXfrm>
    </dsp:sp>
    <dsp:sp modelId="{666E26BC-23B9-4B4A-8B5A-D30856413AEC}">
      <dsp:nvSpPr>
        <dsp:cNvPr id="0" name=""/>
        <dsp:cNvSpPr/>
      </dsp:nvSpPr>
      <dsp:spPr>
        <a:xfrm>
          <a:off x="5227441" y="3707621"/>
          <a:ext cx="1998413" cy="999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Poppins"/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dirty="0">
              <a:solidFill>
                <a:prstClr val="white"/>
              </a:solidFill>
              <a:latin typeface="Poppins"/>
              <a:ea typeface="+mn-ea"/>
              <a:cs typeface="+mn-cs"/>
            </a:rPr>
            <a:t>Суб-Получатель</a:t>
          </a:r>
          <a:r>
            <a:rPr lang="ru-RU" sz="1800" kern="1200" dirty="0">
              <a:latin typeface="Poppins"/>
            </a:rPr>
            <a:t> 3</a:t>
          </a:r>
          <a:r>
            <a:rPr lang="en-CH" sz="1800" kern="1200" dirty="0">
              <a:solidFill>
                <a:srgbClr val="000000"/>
              </a:solidFill>
              <a:latin typeface="Poppins"/>
            </a:rPr>
            <a:t> (СП)</a:t>
          </a:r>
          <a:br>
            <a:rPr lang="en-CH" sz="1800" kern="1200" dirty="0"/>
          </a:br>
          <a:r>
            <a:rPr lang="en-CH" sz="1800" kern="1200" dirty="0"/>
            <a:t>3</a:t>
          </a:r>
        </a:p>
      </dsp:txBody>
      <dsp:txXfrm>
        <a:off x="5227441" y="3707621"/>
        <a:ext cx="1998413" cy="999206"/>
      </dsp:txXfrm>
    </dsp:sp>
    <dsp:sp modelId="{953E25C8-1E02-452A-82B7-878154DF7DD9}">
      <dsp:nvSpPr>
        <dsp:cNvPr id="0" name=""/>
        <dsp:cNvSpPr/>
      </dsp:nvSpPr>
      <dsp:spPr>
        <a:xfrm>
          <a:off x="7645521" y="3707621"/>
          <a:ext cx="1998413" cy="999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Poppins"/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1800" kern="1200" dirty="0">
              <a:latin typeface="Poppins"/>
            </a:rPr>
            <a:t>Суб-Получатель</a:t>
          </a:r>
          <a:r>
            <a:rPr lang="ru-RU" sz="1800" kern="1200" dirty="0">
              <a:latin typeface="Poppins"/>
            </a:rPr>
            <a:t> 4</a:t>
          </a:r>
          <a:r>
            <a:rPr lang="en-CH" sz="1800" kern="1200" dirty="0">
              <a:solidFill>
                <a:srgbClr val="000000"/>
              </a:solidFill>
              <a:latin typeface="Poppins"/>
            </a:rPr>
            <a:t> (СП)</a:t>
          </a:r>
          <a:br>
            <a:rPr lang="en-CH" sz="1800" kern="1200" dirty="0"/>
          </a:br>
          <a:r>
            <a:rPr lang="en-CH" sz="1800" kern="1200" dirty="0"/>
            <a:t>4</a:t>
          </a:r>
        </a:p>
      </dsp:txBody>
      <dsp:txXfrm>
        <a:off x="7645521" y="3707621"/>
        <a:ext cx="1998413" cy="999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31D7-106C-47FE-9473-3C6E3182DA55}">
      <dsp:nvSpPr>
        <dsp:cNvPr id="0" name=""/>
        <dsp:cNvSpPr/>
      </dsp:nvSpPr>
      <dsp:spPr>
        <a:xfrm>
          <a:off x="1274401" y="652345"/>
          <a:ext cx="1368773" cy="1368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27616-9C87-4ED4-8DC1-3AD21E9EE5F6}">
      <dsp:nvSpPr>
        <dsp:cNvPr id="0" name=""/>
        <dsp:cNvSpPr/>
      </dsp:nvSpPr>
      <dsp:spPr>
        <a:xfrm>
          <a:off x="3397" y="2174110"/>
          <a:ext cx="3910781" cy="58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600" kern="1200" dirty="0">
              <a:latin typeface="Poppins"/>
            </a:rPr>
            <a:t>Размер гранта</a:t>
          </a:r>
          <a:endParaRPr lang="en-US" sz="2600" kern="1200" dirty="0"/>
        </a:p>
      </dsp:txBody>
      <dsp:txXfrm>
        <a:off x="3397" y="2174110"/>
        <a:ext cx="3910781" cy="586617"/>
      </dsp:txXfrm>
    </dsp:sp>
    <dsp:sp modelId="{50132346-CD69-41A8-8A3E-0BFCAEDAA1CD}">
      <dsp:nvSpPr>
        <dsp:cNvPr id="0" name=""/>
        <dsp:cNvSpPr/>
      </dsp:nvSpPr>
      <dsp:spPr>
        <a:xfrm>
          <a:off x="0" y="3250115"/>
          <a:ext cx="3910781" cy="137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/>
            </a:rPr>
            <a:t> </a:t>
          </a:r>
          <a:r>
            <a:rPr lang="ru-RU" sz="2400" b="1" kern="1200" dirty="0">
              <a:latin typeface="Poppins"/>
            </a:rPr>
            <a:t>250 000 - 5</a:t>
          </a:r>
          <a:r>
            <a:rPr lang="en-US" sz="2400" b="1" kern="1200" dirty="0">
              <a:latin typeface="Poppins"/>
            </a:rPr>
            <a:t>00</a:t>
          </a:r>
          <a:r>
            <a:rPr lang="ru-RU" sz="2400" b="1" kern="1200" dirty="0">
              <a:latin typeface="Poppins"/>
            </a:rPr>
            <a:t> 000 </a:t>
          </a:r>
          <a:r>
            <a:rPr lang="ru-RU" sz="2400" b="0" kern="1200" dirty="0">
              <a:latin typeface="Poppins"/>
            </a:rPr>
            <a:t>долларов США</a:t>
          </a:r>
          <a:r>
            <a:rPr lang="en-US" sz="2400" b="0" kern="1200" dirty="0">
              <a:latin typeface="Poppins"/>
            </a:rPr>
            <a:t> </a:t>
          </a:r>
          <a:br>
            <a:rPr lang="en-US" sz="2400" b="1" kern="1200" dirty="0">
              <a:latin typeface="Poppins"/>
            </a:rPr>
          </a:br>
          <a:endParaRPr lang="en-US" sz="2400" kern="1200" dirty="0"/>
        </a:p>
      </dsp:txBody>
      <dsp:txXfrm>
        <a:off x="0" y="3250115"/>
        <a:ext cx="3910781" cy="1378386"/>
      </dsp:txXfrm>
    </dsp:sp>
    <dsp:sp modelId="{FB99925D-1A31-4F9A-B1D9-FF68D9824F42}">
      <dsp:nvSpPr>
        <dsp:cNvPr id="0" name=""/>
        <dsp:cNvSpPr/>
      </dsp:nvSpPr>
      <dsp:spPr>
        <a:xfrm>
          <a:off x="5869569" y="652345"/>
          <a:ext cx="1368773" cy="1368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0FF9D-9F92-403D-9BD5-BDEDD216BD12}">
      <dsp:nvSpPr>
        <dsp:cNvPr id="0" name=""/>
        <dsp:cNvSpPr/>
      </dsp:nvSpPr>
      <dsp:spPr>
        <a:xfrm>
          <a:off x="4598565" y="2174110"/>
          <a:ext cx="3910781" cy="586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600" kern="1200" dirty="0">
              <a:latin typeface="Poppins"/>
            </a:rPr>
            <a:t>Продолжительность</a:t>
          </a:r>
          <a:r>
            <a:rPr lang="en-US" sz="3000" kern="1200" dirty="0">
              <a:latin typeface="Poppins"/>
            </a:rPr>
            <a:t> </a:t>
          </a:r>
          <a:endParaRPr lang="en-US" sz="3000" kern="1200" dirty="0"/>
        </a:p>
      </dsp:txBody>
      <dsp:txXfrm>
        <a:off x="4598565" y="2174110"/>
        <a:ext cx="3910781" cy="586617"/>
      </dsp:txXfrm>
    </dsp:sp>
    <dsp:sp modelId="{D219D66D-C971-4E2D-9F81-D1B6984EF0D5}">
      <dsp:nvSpPr>
        <dsp:cNvPr id="0" name=""/>
        <dsp:cNvSpPr/>
      </dsp:nvSpPr>
      <dsp:spPr>
        <a:xfrm>
          <a:off x="4587537" y="3180397"/>
          <a:ext cx="3910781" cy="1378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до</a:t>
          </a:r>
          <a:r>
            <a:rPr lang="en-CH" sz="2400" kern="12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 </a:t>
          </a:r>
          <a:r>
            <a:rPr lang="ru-RU" sz="2400" b="1" kern="12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24</a:t>
          </a:r>
          <a:r>
            <a:rPr lang="ru-RU" sz="2400" kern="1200" dirty="0">
              <a:latin typeface="Poppins" panose="00000500000000000000" pitchFamily="2" charset="0"/>
              <a:ea typeface="Calibri"/>
              <a:cs typeface="Poppins" panose="00000500000000000000" pitchFamily="2" charset="0"/>
            </a:rPr>
            <a:t> месяцев</a:t>
          </a:r>
          <a:endParaRPr lang="en-US" sz="2400" kern="1200" dirty="0">
            <a:latin typeface="Poppins" panose="00000500000000000000" pitchFamily="2" charset="0"/>
            <a:ea typeface="Calibri"/>
            <a:cs typeface="Poppins" panose="00000500000000000000" pitchFamily="2" charset="0"/>
          </a:endParaRPr>
        </a:p>
      </dsp:txBody>
      <dsp:txXfrm>
        <a:off x="4587537" y="3180397"/>
        <a:ext cx="3910781" cy="1378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1B68E-B0F8-408D-9948-A951493078FC}">
      <dsp:nvSpPr>
        <dsp:cNvPr id="0" name=""/>
        <dsp:cNvSpPr/>
      </dsp:nvSpPr>
      <dsp:spPr>
        <a:xfrm>
          <a:off x="0" y="377999"/>
          <a:ext cx="531733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Poppins"/>
            </a:rPr>
            <a:t>Требования к заявкам</a:t>
          </a:r>
          <a:endParaRPr lang="en-US" sz="2000" kern="1200" dirty="0"/>
        </a:p>
      </dsp:txBody>
      <dsp:txXfrm>
        <a:off x="0" y="377999"/>
        <a:ext cx="5317331" cy="576000"/>
      </dsp:txXfrm>
    </dsp:sp>
    <dsp:sp modelId="{C62014E6-2691-4EE7-AB68-9BB92C8B0E31}">
      <dsp:nvSpPr>
        <dsp:cNvPr id="0" name=""/>
        <dsp:cNvSpPr/>
      </dsp:nvSpPr>
      <dsp:spPr>
        <a:xfrm>
          <a:off x="55" y="953999"/>
          <a:ext cx="5317331" cy="46115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>
              <a:solidFill>
                <a:srgbClr val="00003C"/>
              </a:solidFill>
              <a:latin typeface="+mj-lt"/>
            </a:rPr>
            <a:t>Заявки следует заполнить и отправить по электронной почте на адрес</a:t>
          </a:r>
          <a:r>
            <a:rPr lang="en-US" sz="2000" i="0" kern="1200" dirty="0">
              <a:solidFill>
                <a:srgbClr val="00003C"/>
              </a:solidFill>
              <a:latin typeface="+mj-lt"/>
            </a:rPr>
            <a:t> </a:t>
          </a:r>
          <a:r>
            <a:rPr lang="en-US" sz="2000" b="1" i="0" kern="1200" dirty="0">
              <a:latin typeface="+mj-lt"/>
              <a:cs typeface="Arial"/>
              <a:hlinkClick xmlns:r="http://schemas.openxmlformats.org/officeDocument/2006/relationships" r:id="rId1"/>
            </a:rPr>
            <a:t>call.centralasia@gcerf.org</a:t>
          </a:r>
          <a:r>
            <a:rPr lang="en-US" sz="2000" b="1" i="0" kern="1200" dirty="0">
              <a:solidFill>
                <a:srgbClr val="00003C"/>
              </a:solidFill>
              <a:latin typeface="+mj-lt"/>
            </a:rPr>
            <a:t> </a:t>
          </a:r>
          <a:r>
            <a:rPr lang="en-US" sz="2000" i="0" kern="1200" dirty="0">
              <a:solidFill>
                <a:srgbClr val="00003C"/>
              </a:solidFill>
              <a:latin typeface="+mj-lt"/>
            </a:rPr>
            <a:t> </a:t>
          </a:r>
          <a:r>
            <a:rPr lang="ru-RU" sz="2000" i="0" kern="1200" dirty="0">
              <a:solidFill>
                <a:srgbClr val="00003C"/>
              </a:solidFill>
              <a:latin typeface="+mj-lt"/>
            </a:rPr>
            <a:t>не позднее </a:t>
          </a:r>
          <a:r>
            <a:rPr lang="ru-RU" sz="2000" b="1" i="0" kern="1200" dirty="0">
              <a:solidFill>
                <a:srgbClr val="FF0000"/>
              </a:solidFill>
              <a:latin typeface="+mj-lt"/>
            </a:rPr>
            <a:t>15 октября </a:t>
          </a:r>
          <a:r>
            <a:rPr lang="en-US" sz="2000" b="1" i="0" kern="1200" dirty="0">
              <a:solidFill>
                <a:srgbClr val="FF0000"/>
              </a:solidFill>
              <a:latin typeface="+mj-lt"/>
            </a:rPr>
            <a:t>2025, </a:t>
          </a:r>
          <a:r>
            <a:rPr lang="ru-RU" sz="2000" b="1" i="0" kern="1200" dirty="0">
              <a:solidFill>
                <a:srgbClr val="FF0000"/>
              </a:solidFill>
              <a:latin typeface="+mj-lt"/>
            </a:rPr>
            <a:t>до 23</a:t>
          </a:r>
          <a:r>
            <a:rPr lang="en-US" sz="2000" b="1" i="0" kern="1200" dirty="0">
              <a:solidFill>
                <a:srgbClr val="FF0000"/>
              </a:solidFill>
              <a:latin typeface="+mj-lt"/>
            </a:rPr>
            <a:t>:59 </a:t>
          </a:r>
          <a:r>
            <a:rPr lang="ru-RU" sz="2000" b="1" i="0" kern="1200" dirty="0">
              <a:solidFill>
                <a:srgbClr val="FF0000"/>
              </a:solidFill>
              <a:latin typeface="+mj-lt"/>
            </a:rPr>
            <a:t>времени Ташкента</a:t>
          </a:r>
          <a:r>
            <a:rPr lang="en-US" sz="2000" b="1" i="0" u="none" kern="1200" dirty="0">
              <a:solidFill>
                <a:srgbClr val="00003C"/>
              </a:solidFill>
              <a:latin typeface="+mj-lt"/>
            </a:rPr>
            <a:t>.</a:t>
          </a:r>
          <a:r>
            <a:rPr lang="en-US" sz="2000" b="1" i="0" kern="1200" dirty="0">
              <a:solidFill>
                <a:srgbClr val="00003C"/>
              </a:solidFill>
              <a:latin typeface="+mj-lt"/>
            </a:rPr>
            <a:t> </a:t>
          </a:r>
          <a:endParaRPr lang="en-US" sz="2000" b="1" i="0" kern="1200" dirty="0">
            <a:latin typeface="+mj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0" kern="1200" dirty="0">
              <a:solidFill>
                <a:srgbClr val="00003C"/>
              </a:solidFill>
              <a:latin typeface="+mj-lt"/>
            </a:rPr>
            <a:t>В теме сообщения следует написать:</a:t>
          </a:r>
          <a:r>
            <a:rPr lang="en-US" sz="2000" i="0" kern="1200" dirty="0">
              <a:solidFill>
                <a:srgbClr val="00003C"/>
              </a:solidFill>
              <a:latin typeface="+mj-lt"/>
            </a:rPr>
            <a:t> </a:t>
          </a:r>
          <a:br>
            <a:rPr lang="en-US" sz="2000" i="0" kern="1200" dirty="0">
              <a:solidFill>
                <a:srgbClr val="00003C"/>
              </a:solidFill>
              <a:latin typeface="+mj-lt"/>
            </a:rPr>
          </a:br>
          <a:r>
            <a:rPr lang="en-US" sz="2000" b="1" i="0" kern="1200" dirty="0">
              <a:solidFill>
                <a:srgbClr val="00003C"/>
              </a:solidFill>
              <a:latin typeface="+mj-lt"/>
            </a:rPr>
            <a:t>EOI-</a:t>
          </a:r>
          <a:r>
            <a:rPr lang="en-GB" sz="2000" b="1" i="0" kern="1200" dirty="0">
              <a:solidFill>
                <a:srgbClr val="00003C"/>
              </a:solidFill>
              <a:latin typeface="+mj-lt"/>
            </a:rPr>
            <a:t>Uz</a:t>
          </a:r>
          <a:r>
            <a:rPr lang="en-US" sz="2000" b="1" i="0" kern="1200" dirty="0">
              <a:solidFill>
                <a:srgbClr val="00003C"/>
              </a:solidFill>
              <a:latin typeface="+mj-lt"/>
            </a:rPr>
            <a:t>-PVE-</a:t>
          </a:r>
          <a:r>
            <a:rPr lang="en-GB" sz="2000" b="1" i="0" kern="1200" dirty="0">
              <a:solidFill>
                <a:srgbClr val="00003C"/>
              </a:solidFill>
              <a:latin typeface="+mj-lt"/>
            </a:rPr>
            <a:t>[</a:t>
          </a:r>
          <a:r>
            <a:rPr lang="ru-RU" sz="2000" b="1" i="0" kern="1200" dirty="0">
              <a:solidFill>
                <a:srgbClr val="00003C"/>
              </a:solidFill>
              <a:latin typeface="+mj-lt"/>
            </a:rPr>
            <a:t>Название организации</a:t>
          </a:r>
          <a:r>
            <a:rPr lang="en-US" sz="2000" b="1" i="0" kern="1200" dirty="0">
              <a:solidFill>
                <a:srgbClr val="00003C"/>
              </a:solidFill>
              <a:latin typeface="+mj-lt"/>
            </a:rPr>
            <a:t>]</a:t>
          </a:r>
          <a:r>
            <a:rPr lang="en-US" sz="2000" i="0" kern="1200" dirty="0">
              <a:latin typeface="+mj-lt"/>
            </a:rPr>
            <a:t>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>
              <a:solidFill>
                <a:srgbClr val="00003C"/>
              </a:solidFill>
              <a:latin typeface="+mj-lt"/>
            </a:rPr>
            <a:t>GCERF </a:t>
          </a:r>
          <a:r>
            <a:rPr lang="ru-RU" sz="2000" i="0" kern="1200" dirty="0">
              <a:solidFill>
                <a:srgbClr val="00003C"/>
              </a:solidFill>
              <a:latin typeface="+mj-lt"/>
            </a:rPr>
            <a:t>свяжется с отобранными кандидатами для проведения комплексной проверки.</a:t>
          </a:r>
          <a:endParaRPr lang="en-US" sz="2000" b="1" i="0" kern="1200" dirty="0">
            <a:latin typeface="+mj-lt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>
              <a:solidFill>
                <a:srgbClr val="00003C"/>
              </a:solidFill>
              <a:latin typeface="+mj-lt"/>
            </a:rPr>
            <a:t>Заявки следует заполнить на английском языке.</a:t>
          </a:r>
          <a:endParaRPr lang="en-US" sz="2000" i="0" kern="1200" dirty="0">
            <a:latin typeface="+mj-lt"/>
          </a:endParaRPr>
        </a:p>
      </dsp:txBody>
      <dsp:txXfrm>
        <a:off x="55" y="953999"/>
        <a:ext cx="5317331" cy="4611599"/>
      </dsp:txXfrm>
    </dsp:sp>
    <dsp:sp modelId="{90904B11-056D-446C-B593-070829D152AB}">
      <dsp:nvSpPr>
        <dsp:cNvPr id="0" name=""/>
        <dsp:cNvSpPr/>
      </dsp:nvSpPr>
      <dsp:spPr>
        <a:xfrm>
          <a:off x="6061813" y="377999"/>
          <a:ext cx="531733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Poppins"/>
            </a:rPr>
            <a:t>Формы для заполнения</a:t>
          </a:r>
          <a:r>
            <a:rPr lang="en-US" sz="2000" kern="1200" dirty="0">
              <a:latin typeface="Poppins"/>
            </a:rPr>
            <a:t>/</a:t>
          </a:r>
          <a:r>
            <a:rPr lang="ru-RU" sz="2000" kern="1200" dirty="0">
              <a:latin typeface="Poppins"/>
            </a:rPr>
            <a:t>Приложения</a:t>
          </a:r>
          <a:endParaRPr lang="en-US" sz="2000" kern="1200" dirty="0"/>
        </a:p>
      </dsp:txBody>
      <dsp:txXfrm>
        <a:off x="6061813" y="377999"/>
        <a:ext cx="5317331" cy="576000"/>
      </dsp:txXfrm>
    </dsp:sp>
    <dsp:sp modelId="{F43EE214-F5AB-4A2E-9730-DF59053CC3DC}">
      <dsp:nvSpPr>
        <dsp:cNvPr id="0" name=""/>
        <dsp:cNvSpPr/>
      </dsp:nvSpPr>
      <dsp:spPr>
        <a:xfrm>
          <a:off x="6061813" y="953999"/>
          <a:ext cx="5317331" cy="46115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+mj-lt"/>
            </a:rPr>
            <a:t>Анкета</a:t>
          </a:r>
          <a:r>
            <a:rPr lang="en-US" sz="2000" kern="1200" dirty="0">
              <a:latin typeface="+mj-lt"/>
            </a:rPr>
            <a:t> (</a:t>
          </a:r>
          <a:r>
            <a:rPr lang="ru-RU" sz="2000" kern="1200" dirty="0">
              <a:latin typeface="+mj-lt"/>
            </a:rPr>
            <a:t>Приложение</a:t>
          </a:r>
          <a:r>
            <a:rPr lang="en-US" sz="2000" kern="1200" dirty="0">
              <a:latin typeface="+mj-lt"/>
            </a:rPr>
            <a:t> A)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+mj-lt"/>
            </a:rPr>
            <a:t>Теория перемен </a:t>
          </a:r>
          <a:r>
            <a:rPr lang="en-US" sz="2000" kern="1200" dirty="0">
              <a:latin typeface="+mj-lt"/>
            </a:rPr>
            <a:t>(</a:t>
          </a:r>
          <a:r>
            <a:rPr lang="ru-RU" sz="2000" kern="1200" dirty="0">
              <a:latin typeface="+mj-lt"/>
            </a:rPr>
            <a:t>Приложение</a:t>
          </a:r>
          <a:r>
            <a:rPr lang="en-US" sz="2000" kern="1200" dirty="0">
              <a:latin typeface="+mj-lt"/>
            </a:rPr>
            <a:t> B)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+mj-lt"/>
            </a:rPr>
            <a:t>Бюджет</a:t>
          </a:r>
          <a:r>
            <a:rPr lang="en-US" sz="2000" kern="1200" dirty="0">
              <a:latin typeface="+mj-lt"/>
            </a:rPr>
            <a:t> (</a:t>
          </a:r>
          <a:r>
            <a:rPr lang="ru-RU" sz="2000" kern="1200" dirty="0">
              <a:latin typeface="+mj-lt"/>
            </a:rPr>
            <a:t>Приложение</a:t>
          </a:r>
          <a:r>
            <a:rPr lang="en-US" sz="2000" kern="1200" dirty="0">
              <a:latin typeface="+mj-lt"/>
            </a:rPr>
            <a:t> C)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>
              <a:latin typeface="+mj-lt"/>
            </a:rPr>
            <a:t>Консолидированный финансовый отчет за последние 2 года.</a:t>
          </a:r>
          <a:endParaRPr lang="en-US" sz="2000" kern="1200" dirty="0">
            <a:latin typeface="+mj-lt"/>
          </a:endParaRPr>
        </a:p>
      </dsp:txBody>
      <dsp:txXfrm>
        <a:off x="6061813" y="953999"/>
        <a:ext cx="5317331" cy="461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5C395-3480-4190-963B-374D098E1A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148E-CDDE-410E-B904-64F35A78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3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4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5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87B4A-74A4-42A2-B73E-EEDA0A2013CF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5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8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F19C2-1217-8AAE-DCA0-7A173480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00CBC-7E46-31C7-2CF6-95F7476FE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B4111-D6E2-7F9A-50FF-34570EE85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CE308-60F9-034B-A933-2999DD699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41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B2DD1-3009-732B-3BEE-D878CE843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9CEA6-0B65-E13A-FCC8-300AF50F9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A7F86-94AE-588B-8014-605230D51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E812-A4F7-05F3-F7DA-FE4363C24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9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FEB5A-144A-ECE9-EFE2-64265F73E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AB310-691F-1EE3-ED51-99741C44B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B7167-37F7-CAF6-41BB-AEF68BB22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Key figures: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b="1"/>
              <a:t>87% of the final recipients</a:t>
            </a:r>
            <a:r>
              <a:rPr lang="en-US"/>
              <a:t> of GCERF grants have never received international funding before.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Over the past decade, our </a:t>
            </a:r>
            <a:r>
              <a:rPr lang="en-US" err="1"/>
              <a:t>programmes</a:t>
            </a:r>
            <a:r>
              <a:rPr lang="en-US"/>
              <a:t> have provided better alternatives for</a:t>
            </a:r>
            <a:r>
              <a:rPr lang="en-US" b="1"/>
              <a:t> almost 4 million people</a:t>
            </a:r>
            <a:r>
              <a:rPr lang="en-US"/>
              <a:t> at risk of </a:t>
            </a:r>
            <a:r>
              <a:rPr lang="en-US" err="1"/>
              <a:t>radicalisation</a:t>
            </a:r>
            <a:r>
              <a:rPr lang="en-US"/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Work with the </a:t>
            </a:r>
            <a:r>
              <a:rPr lang="en-US" b="1"/>
              <a:t>local communities</a:t>
            </a:r>
            <a:r>
              <a:rPr lang="en-US"/>
              <a:t> directly affected by violent extremism to provide them with better alternatives at an average cost of about</a:t>
            </a:r>
            <a:r>
              <a:rPr lang="en-US" b="1"/>
              <a:t> USD 40 per person</a:t>
            </a:r>
            <a:r>
              <a:rPr lang="en-US"/>
              <a:t>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8B42-36F8-37BC-03EE-21F149907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6B6F5-1866-51ED-ADF3-0A684E13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E3DC1-3E8F-5FAC-E2B5-7BD8E1C52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DFD21-F322-E245-629F-E752AABCD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Key figures: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b="1"/>
              <a:t>87% of the final recipients</a:t>
            </a:r>
            <a:r>
              <a:rPr lang="en-US"/>
              <a:t> of GCERF grants have never received international funding before.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Over the past decade, our </a:t>
            </a:r>
            <a:r>
              <a:rPr lang="en-US" err="1"/>
              <a:t>programmes</a:t>
            </a:r>
            <a:r>
              <a:rPr lang="en-US"/>
              <a:t> have provided better alternatives for</a:t>
            </a:r>
            <a:r>
              <a:rPr lang="en-US" b="1"/>
              <a:t> almost 4 million people</a:t>
            </a:r>
            <a:r>
              <a:rPr lang="en-US"/>
              <a:t> at risk of </a:t>
            </a:r>
            <a:r>
              <a:rPr lang="en-US" err="1"/>
              <a:t>radicalisation</a:t>
            </a:r>
            <a:r>
              <a:rPr lang="en-US"/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Work with the </a:t>
            </a:r>
            <a:r>
              <a:rPr lang="en-US" b="1"/>
              <a:t>local communities</a:t>
            </a:r>
            <a:r>
              <a:rPr lang="en-US"/>
              <a:t> directly affected by violent extremism to provide them with better alternatives at an average cost of about</a:t>
            </a:r>
            <a:r>
              <a:rPr lang="en-US" b="1"/>
              <a:t> USD 40 per person</a:t>
            </a:r>
            <a:r>
              <a:rPr lang="en-US"/>
              <a:t>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7CCB4-1B51-F011-E972-F82F39119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22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Version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0DB0F-9758-48E7-8DE3-4448E5629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1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C589-C004-002A-3303-311F38FD9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E070F-651E-CADC-B0A1-C94C98DB7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0DF24-C7EC-FE68-6745-2268ED67C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Key figures: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b="1"/>
              <a:t>87% of the final recipients</a:t>
            </a:r>
            <a:r>
              <a:rPr lang="en-US"/>
              <a:t> of GCERF grants have never received international funding before.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Over the past decade, our </a:t>
            </a:r>
            <a:r>
              <a:rPr lang="en-US" err="1"/>
              <a:t>programmes</a:t>
            </a:r>
            <a:r>
              <a:rPr lang="en-US"/>
              <a:t> have provided better alternatives for</a:t>
            </a:r>
            <a:r>
              <a:rPr lang="en-US" b="1"/>
              <a:t> almost 4 million people</a:t>
            </a:r>
            <a:r>
              <a:rPr lang="en-US"/>
              <a:t> at risk of </a:t>
            </a:r>
            <a:r>
              <a:rPr lang="en-US" err="1"/>
              <a:t>radicalisation</a:t>
            </a:r>
            <a:r>
              <a:rPr lang="en-US"/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Work with the </a:t>
            </a:r>
            <a:r>
              <a:rPr lang="en-US" b="1"/>
              <a:t>local communities</a:t>
            </a:r>
            <a:r>
              <a:rPr lang="en-US"/>
              <a:t> directly affected by violent extremism to provide them with better alternatives at an average cost of about</a:t>
            </a:r>
            <a:r>
              <a:rPr lang="en-US" b="1"/>
              <a:t> USD 40 per person</a:t>
            </a:r>
            <a:r>
              <a:rPr lang="en-US"/>
              <a:t>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A5A9B-6D66-697A-034B-B6D16E3AE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36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F9719-FEF2-6247-D866-8955BA123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AC5EF-DA3E-C865-8872-B0DC8827B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B638E-8206-3530-D820-F89379271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Key figures: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b="1"/>
              <a:t>87% of the final recipients</a:t>
            </a:r>
            <a:r>
              <a:rPr lang="en-US"/>
              <a:t> of GCERF grants have never received international funding before.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Over the past decade, our </a:t>
            </a:r>
            <a:r>
              <a:rPr lang="en-US" err="1"/>
              <a:t>programmes</a:t>
            </a:r>
            <a:r>
              <a:rPr lang="en-US"/>
              <a:t> have provided better alternatives for</a:t>
            </a:r>
            <a:r>
              <a:rPr lang="en-US" b="1"/>
              <a:t> almost 4 million people</a:t>
            </a:r>
            <a:r>
              <a:rPr lang="en-US"/>
              <a:t> at risk of </a:t>
            </a:r>
            <a:r>
              <a:rPr lang="en-US" err="1"/>
              <a:t>radicalisation</a:t>
            </a:r>
            <a:r>
              <a:rPr lang="en-US"/>
              <a:t>.</a:t>
            </a:r>
          </a:p>
          <a:p>
            <a:pPr marL="171450" indent="-171450">
              <a:buFont typeface="Calibri"/>
              <a:buChar char="-"/>
            </a:pPr>
            <a:r>
              <a:rPr lang="en-US"/>
              <a:t>Work with the </a:t>
            </a:r>
            <a:r>
              <a:rPr lang="en-US" b="1"/>
              <a:t>local communities</a:t>
            </a:r>
            <a:r>
              <a:rPr lang="en-US"/>
              <a:t> directly affected by violent extremism to provide them with better alternatives at an average cost of about</a:t>
            </a:r>
            <a:r>
              <a:rPr lang="en-US" b="1"/>
              <a:t> USD 40 per person</a:t>
            </a:r>
            <a:r>
              <a:rPr lang="en-US"/>
              <a:t>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35050-887C-B1DC-2D3A-68900B955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53186-C5E1-4AE6-80C0-CC3628410F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955706A3-0233-4B1B-82D6-C1E274ADD7E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9120" y="1847800"/>
            <a:ext cx="3428973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80F3DD43-FE8D-42B6-8FB8-4BE0815D9B6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77828" y="1847800"/>
            <a:ext cx="3428973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0B5493B9-DF15-4BB7-9C17-02D7690CB7A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136536" y="1847800"/>
            <a:ext cx="3428973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A7933-8032-2B7F-F9B7-30153CDA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AE82C-7A7A-75F3-4CFE-4FFED47E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6BA1-4A21-73FE-63B7-10B0632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8467-9700-AFC0-7622-2C91ABE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E1E7-688A-A282-0136-C50CDFDA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B86A2-59F0-60BB-21A9-D59B8498C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1F6D-7CA8-39C4-1582-A18968E1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D7CCB-F84B-705C-D613-18F8D627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BD44F-F407-7DB7-49B7-0317990F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9539-3E4C-7BC5-CD53-EBC68B83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64491-6A97-65D1-D24C-CF1EFAED3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3A48E-7012-562D-BE50-6E30C501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79700-6241-3B27-C0D2-138835FF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DA1A-D104-BDE4-86B9-F703C6F3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7661-D4EF-62F2-F16D-E24EB495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120" y="1847800"/>
            <a:ext cx="7238943" cy="3952768"/>
          </a:xfrm>
        </p:spPr>
        <p:txBody>
          <a:bodyPr/>
          <a:lstStyle>
            <a:lvl1pPr>
              <a:defRPr sz="2911">
                <a:solidFill>
                  <a:schemeClr val="accent1"/>
                </a:solidFill>
              </a:defRPr>
            </a:lvl1pPr>
            <a:lvl2pPr>
              <a:defRPr sz="2911">
                <a:solidFill>
                  <a:schemeClr val="accent1"/>
                </a:solidFill>
              </a:defRPr>
            </a:lvl2pPr>
            <a:lvl3pPr>
              <a:defRPr sz="2911">
                <a:solidFill>
                  <a:schemeClr val="accent1"/>
                </a:solidFill>
              </a:defRPr>
            </a:lvl3pPr>
            <a:lvl4pPr>
              <a:defRPr sz="2911">
                <a:solidFill>
                  <a:schemeClr val="accent1"/>
                </a:solidFill>
              </a:defRPr>
            </a:lvl4pPr>
            <a:lvl5pPr>
              <a:defRPr sz="291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C78D79-2D91-45C7-A6B3-6155B8BE0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33" y="609583"/>
            <a:ext cx="1458319" cy="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120" y="1847800"/>
            <a:ext cx="1380707" cy="3952768"/>
          </a:xfrm>
        </p:spPr>
        <p:txBody>
          <a:bodyPr/>
          <a:lstStyle>
            <a:lvl1pPr>
              <a:defRPr sz="29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896092-7034-48FF-8478-54282B2567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09689" y="1847800"/>
            <a:ext cx="5714955" cy="3952768"/>
          </a:xfrm>
        </p:spPr>
        <p:txBody>
          <a:bodyPr/>
          <a:lstStyle>
            <a:lvl1pPr>
              <a:defRPr sz="2911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0" y="1847800"/>
            <a:ext cx="5381583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01" y="1847800"/>
            <a:ext cx="5381583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0" y="666581"/>
            <a:ext cx="5191084" cy="5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0" y="1847800"/>
            <a:ext cx="5191084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C1A9262-7771-4B49-A188-7CB4B4EAC0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52" y="0"/>
            <a:ext cx="6095952" cy="685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0" y="666581"/>
            <a:ext cx="5191084" cy="5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0" y="1847800"/>
            <a:ext cx="5191084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627EE90-3FD0-4E4C-931C-F42ED75FE9F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095791" y="1847800"/>
            <a:ext cx="5477096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00" y="666581"/>
            <a:ext cx="5191084" cy="5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00" y="1847800"/>
            <a:ext cx="5191084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C1A9262-7771-4B49-A188-7CB4B4EAC0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52" cy="685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13" y="666581"/>
            <a:ext cx="10953671" cy="5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00" y="1847800"/>
            <a:ext cx="5191084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9D8C7AF-967C-4194-9C06-0F9AA67A9B7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9120" y="1847800"/>
            <a:ext cx="5477096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0" y="666581"/>
            <a:ext cx="5191084" cy="5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0" y="1847800"/>
            <a:ext cx="5191084" cy="3952768"/>
          </a:xfrm>
        </p:spPr>
        <p:txBody>
          <a:bodyPr/>
          <a:lstStyle>
            <a:lvl1pPr>
              <a:defRPr sz="1985"/>
            </a:lvl1pPr>
            <a:lvl2pPr>
              <a:defRPr sz="1985"/>
            </a:lvl2pPr>
            <a:lvl3pPr>
              <a:defRPr sz="1985"/>
            </a:lvl3pPr>
            <a:lvl4pPr>
              <a:defRPr sz="1985"/>
            </a:lvl4pPr>
            <a:lvl5pPr>
              <a:defRPr sz="198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C1A9262-7771-4B49-A188-7CB4B4EAC0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52" y="0"/>
            <a:ext cx="6095952" cy="685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hart Placeholder 8">
            <a:extLst>
              <a:ext uri="{FF2B5EF4-FFF2-40B4-BE49-F238E27FC236}">
                <a16:creationId xmlns:a16="http://schemas.microsoft.com/office/drawing/2014/main" id="{955706A3-0233-4B1B-82D6-C1E274ADD7E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9120" y="1847800"/>
            <a:ext cx="3428973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80F3DD43-FE8D-42B6-8FB8-4BE0815D9B6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77828" y="1847800"/>
            <a:ext cx="3428973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0B5493B9-DF15-4BB7-9C17-02D7690CB7A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136536" y="1847800"/>
            <a:ext cx="3428973" cy="39527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3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0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1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4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6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C54B3-FDBF-45D9-BF23-C58A261F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0EB54-10A7-4E60-97B8-B7F609C9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E99A9-2B66-426F-ABD7-E936C439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B7519-BF44-4154-B3C6-40DF46117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12" y="2944006"/>
            <a:ext cx="3225775" cy="9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71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35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38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A7933-8032-2B7F-F9B7-30153CDA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AE82C-7A7A-75F3-4CFE-4FFED47E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6BA1-4A21-73FE-63B7-10B0632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37" y="666581"/>
            <a:ext cx="6086447" cy="5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120" y="1847800"/>
            <a:ext cx="1380707" cy="3952768"/>
          </a:xfrm>
        </p:spPr>
        <p:txBody>
          <a:bodyPr/>
          <a:lstStyle>
            <a:lvl1pPr>
              <a:defRPr sz="291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896092-7034-48FF-8478-54282B2567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09689" y="1847800"/>
            <a:ext cx="5714955" cy="3952768"/>
          </a:xfrm>
        </p:spPr>
        <p:txBody>
          <a:bodyPr/>
          <a:lstStyle>
            <a:lvl1pPr>
              <a:defRPr sz="2911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C78D79-2D91-45C7-A6B3-6155B8BE0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33" y="609583"/>
            <a:ext cx="1458319" cy="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120" y="1847800"/>
            <a:ext cx="7238943" cy="3952768"/>
          </a:xfrm>
        </p:spPr>
        <p:txBody>
          <a:bodyPr/>
          <a:lstStyle>
            <a:lvl1pPr>
              <a:defRPr sz="2911">
                <a:solidFill>
                  <a:schemeClr val="accent1"/>
                </a:solidFill>
              </a:defRPr>
            </a:lvl1pPr>
            <a:lvl2pPr>
              <a:defRPr sz="2911">
                <a:solidFill>
                  <a:schemeClr val="accent1"/>
                </a:solidFill>
              </a:defRPr>
            </a:lvl2pPr>
            <a:lvl3pPr>
              <a:defRPr sz="2911">
                <a:solidFill>
                  <a:schemeClr val="accent1"/>
                </a:solidFill>
              </a:defRPr>
            </a:lvl3pPr>
            <a:lvl4pPr>
              <a:defRPr sz="2911">
                <a:solidFill>
                  <a:schemeClr val="accent1"/>
                </a:solidFill>
              </a:defRPr>
            </a:lvl4pPr>
            <a:lvl5pPr>
              <a:defRPr sz="291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A17B-7C38-44A3-B5BE-6E33941E1F4B}" type="datetimeFigureOut">
              <a:rPr kumimoji="0" lang="en-GB" sz="1191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30/09/2025</a:t>
            </a:fld>
            <a:endParaRPr kumimoji="0" lang="en-GB" sz="1191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91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8178-02AE-42FC-958D-6B8F13B60175}" type="slidenum">
              <a:rPr kumimoji="0" lang="en-GB" sz="1191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91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C78D79-2D91-45C7-A6B3-6155B8BE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033" y="609583"/>
            <a:ext cx="1458319" cy="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41E7-5F10-00A3-CFB4-7DAF1486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6EBA-09EC-0E20-FB6E-06B633F9B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EA335-D389-BDCE-89CE-E6E07C581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9E38A-CB64-7ACB-BC02-F4CD1193D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EB4FD-49A0-851A-9AF8-B79FF739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2C5193-8777-A4F0-20E1-502587A2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B6DB1-0E4D-FE02-3CC2-F5B82101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410B4-8B27-F994-FF32-7B34943F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467A-2A78-EA41-A9CD-95CDCED5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87258-DB00-5FF0-0604-50B0875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6D83A-9E6D-7D6E-A0D1-22A74A7E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E0C6C-AAB6-A52D-1D2C-4438D21A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120" y="666581"/>
            <a:ext cx="10953664" cy="5714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0" y="1847800"/>
            <a:ext cx="10953664" cy="3952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448" y="6000588"/>
            <a:ext cx="2857477" cy="2857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191" b="1">
                <a:solidFill>
                  <a:schemeClr val="tx1"/>
                </a:solidFill>
              </a:defRPr>
            </a:lvl1pPr>
          </a:lstStyle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20" y="6000588"/>
            <a:ext cx="4762462" cy="2857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191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415" y="6000588"/>
            <a:ext cx="714369" cy="2857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91" b="1"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91" r:id="rId5"/>
    <p:sldLayoutId id="2147483692" r:id="rId6"/>
    <p:sldLayoutId id="214748369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56066" rtl="0" eaLnBrk="1" latinLnBrk="0" hangingPunct="1">
        <a:spcBef>
          <a:spcPct val="0"/>
        </a:spcBef>
        <a:buNone/>
        <a:defRPr sz="1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456066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7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3456066" rtl="0" eaLnBrk="1" latinLnBrk="0" hangingPunct="1">
        <a:spcBef>
          <a:spcPts val="0"/>
        </a:spcBef>
        <a:spcAft>
          <a:spcPts val="3200"/>
        </a:spcAft>
        <a:buFont typeface="Arial" panose="020B0604020202020204" pitchFamily="34" charset="0"/>
        <a:buNone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432000" algn="l" defTabSz="3456066" rtl="0" eaLnBrk="1" latinLnBrk="0" hangingPunct="1">
        <a:spcBef>
          <a:spcPts val="0"/>
        </a:spcBef>
        <a:spcAft>
          <a:spcPts val="3200"/>
        </a:spcAft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00" indent="-720000" algn="l" defTabSz="3456066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000" indent="-720000" algn="l" defTabSz="3456066" rtl="0" eaLnBrk="1" latinLnBrk="0" hangingPunct="1">
        <a:spcBef>
          <a:spcPts val="0"/>
        </a:spcBef>
        <a:spcAft>
          <a:spcPts val="0"/>
        </a:spcAft>
        <a:buFont typeface="Poppins" panose="00000500000000000000" pitchFamily="2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504182" indent="-864017" algn="l" defTabSz="3456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6pPr>
      <a:lvl7pPr marL="11232215" indent="-864017" algn="l" defTabSz="3456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7pPr>
      <a:lvl8pPr marL="12960248" indent="-864017" algn="l" defTabSz="3456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8pPr>
      <a:lvl9pPr marL="14688282" indent="-864017" algn="l" defTabSz="3456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1pPr>
      <a:lvl2pPr marL="1728033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2pPr>
      <a:lvl3pPr marL="3456066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3pPr>
      <a:lvl4pPr marL="5184099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4pPr>
      <a:lvl5pPr marL="6912132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5pPr>
      <a:lvl6pPr marL="8640166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6pPr>
      <a:lvl7pPr marL="10368199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7pPr>
      <a:lvl8pPr marL="12096232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8pPr>
      <a:lvl9pPr marL="13824265" algn="l" defTabSz="3456066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0">
          <p15:clr>
            <a:srgbClr val="F26B43"/>
          </p15:clr>
        </p15:guide>
        <p15:guide id="2" pos="72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062D9-7906-24C6-F198-AC96AEEB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BBE77-1C30-3E08-3900-7ED3222C1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2145-7DE3-7AF6-0052-1FC8A0FAE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3669-F35C-4115-A603-8DDDAFA2429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B64C-BADD-B01B-0920-5465CEC8B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E645E-F2F8-6C58-748B-649F6D691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C404-B448-4A5C-9F43-B58123B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121" y="666581"/>
            <a:ext cx="10953663" cy="5714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1" y="1847800"/>
            <a:ext cx="10953663" cy="3952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448" y="6000588"/>
            <a:ext cx="2857477" cy="2857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190" b="1">
                <a:solidFill>
                  <a:schemeClr val="tx1"/>
                </a:solidFill>
              </a:defRPr>
            </a:lvl1pPr>
          </a:lstStyle>
          <a:p>
            <a:fld id="{20CAA17B-7C38-44A3-B5BE-6E33941E1F4B}" type="datetimeFigureOut">
              <a:rPr lang="en-GB" smtClean="0"/>
              <a:pPr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120" y="6000588"/>
            <a:ext cx="4762463" cy="2857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19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8415" y="6000588"/>
            <a:ext cx="714369" cy="2857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90" b="1"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9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35" rtl="0" eaLnBrk="1" latinLnBrk="0" hangingPunct="1">
        <a:spcBef>
          <a:spcPct val="0"/>
        </a:spcBef>
        <a:buNone/>
        <a:defRPr sz="317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35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198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35" rtl="0" eaLnBrk="1" latinLnBrk="0" hangingPunct="1">
        <a:spcBef>
          <a:spcPts val="0"/>
        </a:spcBef>
        <a:spcAft>
          <a:spcPts val="847"/>
        </a:spcAft>
        <a:buFont typeface="Arial" panose="020B0604020202020204" pitchFamily="34" charset="0"/>
        <a:buNone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" indent="-114302" algn="l" defTabSz="914435" rtl="0" eaLnBrk="1" latinLnBrk="0" hangingPunct="1">
        <a:spcBef>
          <a:spcPts val="0"/>
        </a:spcBef>
        <a:spcAft>
          <a:spcPts val="847"/>
        </a:spcAft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552461" indent="-190504" algn="l" defTabSz="914435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914418" indent="-190504" algn="l" defTabSz="914435" rtl="0" eaLnBrk="1" latinLnBrk="0" hangingPunct="1">
        <a:spcBef>
          <a:spcPts val="0"/>
        </a:spcBef>
        <a:spcAft>
          <a:spcPts val="0"/>
        </a:spcAft>
        <a:buFont typeface="Poppins" panose="00000500000000000000" pitchFamily="2" charset="0"/>
        <a:buChar char="–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4" indent="-228609" algn="l" defTabSz="914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2" indent="-228609" algn="l" defTabSz="914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0" indent="-228609" algn="l" defTabSz="914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8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6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74">
          <p15:clr>
            <a:srgbClr val="F26B43"/>
          </p15:clr>
        </p15:guide>
        <p15:guide id="2" pos="275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79A9-397B-407F-BC08-EF70B55C6A3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0F14-473B-4C7C-9A93-322CA64A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6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3D335E1-C325-35CF-3C12-FCF8CCE81E60}"/>
              </a:ext>
            </a:extLst>
          </p:cNvPr>
          <p:cNvSpPr txBox="1">
            <a:spLocks/>
          </p:cNvSpPr>
          <p:nvPr/>
        </p:nvSpPr>
        <p:spPr>
          <a:xfrm>
            <a:off x="4205521" y="5043916"/>
            <a:ext cx="7275914" cy="7990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0" algn="l" defTabSz="914105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indent="0" algn="l" defTabSz="914105" rtl="0" eaLnBrk="1" latinLnBrk="0" hangingPunct="1"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indent="-432000" algn="l" defTabSz="914105" rtl="0" eaLnBrk="1" latinLnBrk="0" hangingPunct="1"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indent="-720000" algn="l" defTabSz="914105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indent="-720000" algn="l" defTabSz="914105" rtl="0" eaLnBrk="1" latinLnBrk="0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99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C0A8C-FAE2-0C8C-1349-F102A5B296FE}"/>
              </a:ext>
            </a:extLst>
          </p:cNvPr>
          <p:cNvSpPr/>
          <p:nvPr/>
        </p:nvSpPr>
        <p:spPr>
          <a:xfrm>
            <a:off x="4333875" y="2819400"/>
            <a:ext cx="3790950" cy="113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0B075D4-680B-3593-8028-BB3D1C812852}"/>
              </a:ext>
            </a:extLst>
          </p:cNvPr>
          <p:cNvSpPr txBox="1">
            <a:spLocks/>
          </p:cNvSpPr>
          <p:nvPr/>
        </p:nvSpPr>
        <p:spPr>
          <a:xfrm>
            <a:off x="1256979" y="2609957"/>
            <a:ext cx="9954695" cy="105792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indent="0" algn="l" defTabSz="914105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indent="0" algn="l" defTabSz="914105" rtl="0" eaLnBrk="1" latinLnBrk="0" hangingPunct="1"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indent="-432000" algn="l" defTabSz="914105" rtl="0" eaLnBrk="1" latinLnBrk="0" hangingPunct="1"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indent="-720000" algn="l" defTabSz="914105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indent="-720000" algn="l" defTabSz="914105" rtl="0" eaLnBrk="1" latinLnBrk="0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indent="-864017" algn="l" defTabSz="9141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DD02E"/>
                </a:solidFill>
                <a:effectLst/>
                <a:uLnTx/>
                <a:uFillTx/>
                <a:latin typeface="Poppins"/>
                <a:cs typeface="Poppins"/>
              </a:rPr>
              <a:t>Глобальный фонд по предотвращению насильственного экстремизма (GCERF)</a:t>
            </a:r>
            <a:br>
              <a:rPr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DD02E"/>
                </a:solidFill>
                <a:effectLst/>
                <a:uLnTx/>
                <a:uFillTx/>
                <a:latin typeface="Poppins"/>
                <a:cs typeface="Poppins"/>
              </a:rPr>
            </a:br>
            <a:endParaRPr lang="en-GB" sz="3600" b="1" i="0" u="none" strike="noStrike" kern="1200" cap="none" spc="0" normalizeH="0" baseline="0" noProof="0" dirty="0">
              <a:ln>
                <a:noFill/>
              </a:ln>
              <a:solidFill>
                <a:srgbClr val="FDD02E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algn="ctr" defTabSz="9141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dirty="0">
              <a:solidFill>
                <a:srgbClr val="FDD02E"/>
              </a:solidFill>
              <a:latin typeface="Poppins"/>
              <a:cs typeface="Poppins"/>
            </a:endParaRPr>
          </a:p>
          <a:p>
            <a:pPr marL="0" marR="0" lvl="0" indent="0" algn="ctr" defTabSz="9141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rgbClr val="FDD02E"/>
              </a:solidFill>
              <a:effectLst/>
              <a:uLnTx/>
              <a:uFillTx/>
              <a:latin typeface="Poppins"/>
              <a:cs typeface="Poppins"/>
            </a:endParaRPr>
          </a:p>
          <a:p>
            <a:pPr algn="ctr">
              <a:defRPr/>
            </a:pPr>
            <a:endParaRPr lang="en-GB" sz="2400" dirty="0">
              <a:solidFill>
                <a:srgbClr val="FDD02E"/>
              </a:solidFill>
              <a:latin typeface="Poppins"/>
            </a:endParaRPr>
          </a:p>
          <a:p>
            <a:pPr algn="ctr">
              <a:defRPr/>
            </a:pPr>
            <a:endParaRPr lang="en-GB" sz="2400" dirty="0">
              <a:solidFill>
                <a:srgbClr val="FDD02E"/>
              </a:solidFill>
              <a:latin typeface="Poppins"/>
            </a:endParaRPr>
          </a:p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30 сентября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 202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5г.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3C0C2BF-17C0-73B4-8BD9-4F05A1F0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343438"/>
            <a:ext cx="2994270" cy="79243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FBE3C59-0CF2-D242-7734-FCB5B0C2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44" y="3931485"/>
            <a:ext cx="9451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Информационная сессия о грантовой программе 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Elbow Connector 42">
            <a:extLst>
              <a:ext uri="{FF2B5EF4-FFF2-40B4-BE49-F238E27FC236}">
                <a16:creationId xmlns:a16="http://schemas.microsoft.com/office/drawing/2014/main" id="{B889F548-5517-40D0-9BAC-B4FE43888EDC}"/>
              </a:ext>
            </a:extLst>
          </p:cNvPr>
          <p:cNvCxnSpPr>
            <a:cxnSpLocks/>
            <a:stCxn id="48" idx="3"/>
            <a:endCxn id="133" idx="1"/>
          </p:cNvCxnSpPr>
          <p:nvPr/>
        </p:nvCxnSpPr>
        <p:spPr>
          <a:xfrm flipV="1">
            <a:off x="6790839" y="4920853"/>
            <a:ext cx="2755383" cy="665654"/>
          </a:xfrm>
          <a:prstGeom prst="bentConnector3">
            <a:avLst>
              <a:gd name="adj1" fmla="val 2570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2">
            <a:extLst>
              <a:ext uri="{FF2B5EF4-FFF2-40B4-BE49-F238E27FC236}">
                <a16:creationId xmlns:a16="http://schemas.microsoft.com/office/drawing/2014/main" id="{463F41FD-F637-44D0-989A-4472D4E97574}"/>
              </a:ext>
            </a:extLst>
          </p:cNvPr>
          <p:cNvCxnSpPr>
            <a:cxnSpLocks/>
            <a:stCxn id="57" idx="3"/>
            <a:endCxn id="42" idx="1"/>
          </p:cNvCxnSpPr>
          <p:nvPr/>
        </p:nvCxnSpPr>
        <p:spPr>
          <a:xfrm flipV="1">
            <a:off x="6797545" y="2079699"/>
            <a:ext cx="2748716" cy="676317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920" y="959629"/>
            <a:ext cx="11564983" cy="1741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BC4BF8-D44C-42AE-A388-FE9710CAED76}"/>
              </a:ext>
            </a:extLst>
          </p:cNvPr>
          <p:cNvSpPr txBox="1"/>
          <p:nvPr/>
        </p:nvSpPr>
        <p:spPr>
          <a:xfrm>
            <a:off x="54052" y="62906"/>
            <a:ext cx="297859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Poppins" panose="00000500000000000000" pitchFamily="2" charset="0"/>
              </a:rPr>
              <a:t>ОБРАЗЕЦ: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Poppins" panose="00000500000000000000" pitchFamily="2" charset="0"/>
              </a:rPr>
              <a:t>Теория перемен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A8E098-DB05-4571-91CF-F34EE26481B0}"/>
              </a:ext>
            </a:extLst>
          </p:cNvPr>
          <p:cNvSpPr/>
          <p:nvPr/>
        </p:nvSpPr>
        <p:spPr>
          <a:xfrm>
            <a:off x="7934872" y="4433336"/>
            <a:ext cx="1367791" cy="861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Религиозные лидеры узнают о предотвращении насильственного экстремизма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68B22C-AC11-4F96-A6A9-AD6798BCA802}"/>
              </a:ext>
            </a:extLst>
          </p:cNvPr>
          <p:cNvSpPr/>
          <p:nvPr/>
        </p:nvSpPr>
        <p:spPr>
          <a:xfrm>
            <a:off x="7944582" y="1398076"/>
            <a:ext cx="1367791" cy="996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Молодые люди обладают навыками и возможностями для трудоустройства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BD368-CF5A-43A7-AB4E-09875900B6E0}"/>
              </a:ext>
            </a:extLst>
          </p:cNvPr>
          <p:cNvSpPr/>
          <p:nvPr/>
        </p:nvSpPr>
        <p:spPr>
          <a:xfrm>
            <a:off x="9546261" y="1275720"/>
            <a:ext cx="1272118" cy="16079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white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У молодежи больше возможностей на рынке труда или возможность стать самозанятыми с более высоким доходом и средствами к существованию.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21B244-D714-411C-BA55-65D9040CF941}"/>
              </a:ext>
            </a:extLst>
          </p:cNvPr>
          <p:cNvSpPr/>
          <p:nvPr/>
        </p:nvSpPr>
        <p:spPr>
          <a:xfrm>
            <a:off x="9536543" y="2933380"/>
            <a:ext cx="1255705" cy="1268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white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Молодые люди вовлечены в работу местных органов власти и отстаивают свои приоритеты.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559367-2879-492B-9B3B-4CDD59C757FF}"/>
              </a:ext>
            </a:extLst>
          </p:cNvPr>
          <p:cNvSpPr/>
          <p:nvPr/>
        </p:nvSpPr>
        <p:spPr>
          <a:xfrm>
            <a:off x="11055276" y="1275721"/>
            <a:ext cx="1136724" cy="5285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white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Молодежь и члены сообществ более устойчивы к угрозам насильственного экстремизма благодаря расширению прав и возможностей, социальной сплоченности и доступу к социально-экономическим возможностям.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E0B446-214E-4B5B-B7B8-4F93DD3EC6D1}"/>
              </a:ext>
            </a:extLst>
          </p:cNvPr>
          <p:cNvSpPr/>
          <p:nvPr/>
        </p:nvSpPr>
        <p:spPr>
          <a:xfrm>
            <a:off x="3720979" y="1424812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Poppins" panose="00000500000000000000" pitchFamily="2" charset="0"/>
              </a:rPr>
              <a:t>Профессиональные тренинги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62D3FA-A005-40C1-908A-A36C55540D0A}"/>
              </a:ext>
            </a:extLst>
          </p:cNvPr>
          <p:cNvSpPr/>
          <p:nvPr/>
        </p:nvSpPr>
        <p:spPr>
          <a:xfrm>
            <a:off x="3720970" y="1967495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Poppins" panose="00000500000000000000" pitchFamily="2" charset="0"/>
              </a:rPr>
              <a:t>Укрепление навыков предпринимательства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57F606-C49B-4F56-A33F-4F542B40A791}"/>
              </a:ext>
            </a:extLst>
          </p:cNvPr>
          <p:cNvSpPr/>
          <p:nvPr/>
        </p:nvSpPr>
        <p:spPr>
          <a:xfrm>
            <a:off x="3714264" y="5354397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Межконфессиональный и межрелигиозный диалог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5CF6F5-350D-4E11-81F9-60EFB2DFC086}"/>
              </a:ext>
            </a:extLst>
          </p:cNvPr>
          <p:cNvSpPr/>
          <p:nvPr/>
        </p:nvSpPr>
        <p:spPr>
          <a:xfrm>
            <a:off x="3714264" y="5966564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Мероприятия по вовлечению сообщества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7EC8DD-4F90-4CE9-9F30-5DD29DB29BF6}"/>
              </a:ext>
            </a:extLst>
          </p:cNvPr>
          <p:cNvSpPr/>
          <p:nvPr/>
        </p:nvSpPr>
        <p:spPr>
          <a:xfrm>
            <a:off x="3720970" y="2523906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Связи с рынками, привлечение стартового капитала для молодых людей с обучением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66B813-D5DD-4BF4-859C-54846A5EEF78}"/>
              </a:ext>
            </a:extLst>
          </p:cNvPr>
          <p:cNvSpPr/>
          <p:nvPr/>
        </p:nvSpPr>
        <p:spPr>
          <a:xfrm>
            <a:off x="3720973" y="3103506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Контент о государственной политики в области молодежного вещания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FBC38A-A89B-4706-8630-BE347266C3B2}"/>
              </a:ext>
            </a:extLst>
          </p:cNvPr>
          <p:cNvSpPr/>
          <p:nvPr/>
        </p:nvSpPr>
        <p:spPr>
          <a:xfrm>
            <a:off x="3720970" y="4207851"/>
            <a:ext cx="3076575" cy="54522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Круглый стол с участием представителей общественности, молодых лидеров и власти по вопросам вовлечения молодежи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9AFFBB-7B46-4764-8813-A43E85013018}"/>
              </a:ext>
            </a:extLst>
          </p:cNvPr>
          <p:cNvSpPr/>
          <p:nvPr/>
        </p:nvSpPr>
        <p:spPr>
          <a:xfrm>
            <a:off x="3714266" y="4789365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Обучение религиозных лидеров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1" name="Elbow Connector 42">
            <a:extLst>
              <a:ext uri="{FF2B5EF4-FFF2-40B4-BE49-F238E27FC236}">
                <a16:creationId xmlns:a16="http://schemas.microsoft.com/office/drawing/2014/main" id="{7E0DE769-67AC-4614-93D3-5B8D7D3A8899}"/>
              </a:ext>
            </a:extLst>
          </p:cNvPr>
          <p:cNvCxnSpPr>
            <a:cxnSpLocks/>
            <a:stCxn id="46" idx="3"/>
            <a:endCxn id="40" idx="1"/>
          </p:cNvCxnSpPr>
          <p:nvPr/>
        </p:nvCxnSpPr>
        <p:spPr>
          <a:xfrm>
            <a:off x="6797554" y="1656922"/>
            <a:ext cx="1147028" cy="239419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42">
            <a:extLst>
              <a:ext uri="{FF2B5EF4-FFF2-40B4-BE49-F238E27FC236}">
                <a16:creationId xmlns:a16="http://schemas.microsoft.com/office/drawing/2014/main" id="{FDA4247C-63FF-458C-9243-4D6C9FA7BCA9}"/>
              </a:ext>
            </a:extLst>
          </p:cNvPr>
          <p:cNvCxnSpPr>
            <a:cxnSpLocks/>
            <a:stCxn id="47" idx="3"/>
            <a:endCxn id="40" idx="1"/>
          </p:cNvCxnSpPr>
          <p:nvPr/>
        </p:nvCxnSpPr>
        <p:spPr>
          <a:xfrm flipV="1">
            <a:off x="6797545" y="1896341"/>
            <a:ext cx="1147037" cy="3032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42">
            <a:extLst>
              <a:ext uri="{FF2B5EF4-FFF2-40B4-BE49-F238E27FC236}">
                <a16:creationId xmlns:a16="http://schemas.microsoft.com/office/drawing/2014/main" id="{6B344A2E-6ADA-42E8-9CFD-11A63002165C}"/>
              </a:ext>
            </a:extLst>
          </p:cNvPr>
          <p:cNvCxnSpPr>
            <a:cxnSpLocks/>
            <a:stCxn id="60" idx="3"/>
            <a:endCxn id="41" idx="1"/>
          </p:cNvCxnSpPr>
          <p:nvPr/>
        </p:nvCxnSpPr>
        <p:spPr>
          <a:xfrm flipV="1">
            <a:off x="6790841" y="4863949"/>
            <a:ext cx="1144031" cy="1575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2">
            <a:extLst>
              <a:ext uri="{FF2B5EF4-FFF2-40B4-BE49-F238E27FC236}">
                <a16:creationId xmlns:a16="http://schemas.microsoft.com/office/drawing/2014/main" id="{B724422B-BE64-4FC2-8336-F7C468045CFB}"/>
              </a:ext>
            </a:extLst>
          </p:cNvPr>
          <p:cNvCxnSpPr>
            <a:cxnSpLocks/>
            <a:stCxn id="59" idx="3"/>
            <a:endCxn id="153" idx="1"/>
          </p:cNvCxnSpPr>
          <p:nvPr/>
        </p:nvCxnSpPr>
        <p:spPr>
          <a:xfrm flipV="1">
            <a:off x="6797545" y="3926585"/>
            <a:ext cx="1142175" cy="5538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2">
            <a:extLst>
              <a:ext uri="{FF2B5EF4-FFF2-40B4-BE49-F238E27FC236}">
                <a16:creationId xmlns:a16="http://schemas.microsoft.com/office/drawing/2014/main" id="{58C5D906-B0B1-4852-9D1C-B462B5DEDFF9}"/>
              </a:ext>
            </a:extLst>
          </p:cNvPr>
          <p:cNvCxnSpPr>
            <a:cxnSpLocks/>
            <a:stCxn id="56" idx="3"/>
            <a:endCxn id="118" idx="1"/>
          </p:cNvCxnSpPr>
          <p:nvPr/>
        </p:nvCxnSpPr>
        <p:spPr>
          <a:xfrm flipV="1">
            <a:off x="6790839" y="5929491"/>
            <a:ext cx="1158934" cy="26918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3405E515-8DF4-478F-B9A0-DCE5C0E7367C}"/>
              </a:ext>
            </a:extLst>
          </p:cNvPr>
          <p:cNvSpPr/>
          <p:nvPr/>
        </p:nvSpPr>
        <p:spPr>
          <a:xfrm>
            <a:off x="7944576" y="2559139"/>
            <a:ext cx="1367791" cy="849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Молодые люди знают о гос</a:t>
            </a:r>
            <a:r>
              <a:rPr lang="en-US" sz="11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 политики в отношении молодежи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3" name="Elbow Connector 42">
            <a:extLst>
              <a:ext uri="{FF2B5EF4-FFF2-40B4-BE49-F238E27FC236}">
                <a16:creationId xmlns:a16="http://schemas.microsoft.com/office/drawing/2014/main" id="{E8AA16DE-CB08-4D41-8196-1806699F7517}"/>
              </a:ext>
            </a:extLst>
          </p:cNvPr>
          <p:cNvCxnSpPr>
            <a:cxnSpLocks/>
            <a:stCxn id="58" idx="3"/>
            <a:endCxn id="70" idx="1"/>
          </p:cNvCxnSpPr>
          <p:nvPr/>
        </p:nvCxnSpPr>
        <p:spPr>
          <a:xfrm flipV="1">
            <a:off x="6797548" y="2983740"/>
            <a:ext cx="1147028" cy="3518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238081FB-4D19-459C-87AA-C29542AED616}"/>
              </a:ext>
            </a:extLst>
          </p:cNvPr>
          <p:cNvSpPr/>
          <p:nvPr/>
        </p:nvSpPr>
        <p:spPr>
          <a:xfrm>
            <a:off x="9322086" y="1781685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34A7CBA7-E51E-45BF-B659-ECF6B3D01D1A}"/>
              </a:ext>
            </a:extLst>
          </p:cNvPr>
          <p:cNvSpPr/>
          <p:nvPr/>
        </p:nvSpPr>
        <p:spPr>
          <a:xfrm>
            <a:off x="9312369" y="3064359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54F84500-A5FE-40B7-B1E2-B84CC2589D8C}"/>
              </a:ext>
            </a:extLst>
          </p:cNvPr>
          <p:cNvSpPr/>
          <p:nvPr/>
        </p:nvSpPr>
        <p:spPr>
          <a:xfrm>
            <a:off x="9314522" y="4632709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FD043698-5E91-4103-A726-01B9074CC459}"/>
              </a:ext>
            </a:extLst>
          </p:cNvPr>
          <p:cNvSpPr/>
          <p:nvPr/>
        </p:nvSpPr>
        <p:spPr>
          <a:xfrm>
            <a:off x="10818384" y="2165573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1885B83E-D966-427D-89D9-684699809ABA}"/>
              </a:ext>
            </a:extLst>
          </p:cNvPr>
          <p:cNvSpPr/>
          <p:nvPr/>
        </p:nvSpPr>
        <p:spPr>
          <a:xfrm>
            <a:off x="10801963" y="3600555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6944C4E-5ABA-42CB-B06C-C4BA7EEEBBD1}"/>
              </a:ext>
            </a:extLst>
          </p:cNvPr>
          <p:cNvSpPr txBox="1"/>
          <p:nvPr/>
        </p:nvSpPr>
        <p:spPr>
          <a:xfrm>
            <a:off x="366346" y="1092444"/>
            <a:ext cx="407670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Poppins" panose="00000500000000000000" pitchFamily="2" charset="0"/>
              </a:rPr>
              <a:t>Какие проблемы вы предлагаете решить?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553452D-928C-459F-8AD8-D1429CDAC039}"/>
              </a:ext>
            </a:extLst>
          </p:cNvPr>
          <p:cNvSpPr/>
          <p:nvPr/>
        </p:nvSpPr>
        <p:spPr>
          <a:xfrm>
            <a:off x="483635" y="1781617"/>
            <a:ext cx="2670293" cy="124475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1. Высокая безработица среди молодёжи обусловлена ​​отсутствием экономических возможностей. В целевых регионах сложно создать устойчивый малый бизнес из-за существующих условий.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DBE53D-1977-445B-ADC4-DEC9C9CD4CC0}"/>
              </a:ext>
            </a:extLst>
          </p:cNvPr>
          <p:cNvSpPr/>
          <p:nvPr/>
        </p:nvSpPr>
        <p:spPr>
          <a:xfrm>
            <a:off x="471852" y="3213803"/>
            <a:ext cx="2670293" cy="14313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2. Сложные отношения между молодёжью и властями из-за неэффективного управления. Эта ситуация, в частности, обусловлена ​​недавно введённой государственной политикой..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95BA25E-12A0-49DF-911E-70775D2C5564}"/>
              </a:ext>
            </a:extLst>
          </p:cNvPr>
          <p:cNvSpPr/>
          <p:nvPr/>
        </p:nvSpPr>
        <p:spPr>
          <a:xfrm>
            <a:off x="471855" y="4829227"/>
            <a:ext cx="2414871" cy="14313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3. Отсутствие социальной сплоченности между различными этническими группами в целевых сообществах. Эти сообщества имеют давнюю историю напряженности, которая усугубилась недавней политической напряжённостью.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85" name="Elbow Connector 42">
            <a:extLst>
              <a:ext uri="{FF2B5EF4-FFF2-40B4-BE49-F238E27FC236}">
                <a16:creationId xmlns:a16="http://schemas.microsoft.com/office/drawing/2014/main" id="{A853D484-EF64-437A-972E-D2E69F71D4D4}"/>
              </a:ext>
            </a:extLst>
          </p:cNvPr>
          <p:cNvCxnSpPr>
            <a:cxnSpLocks/>
            <a:stCxn id="82" idx="3"/>
            <a:endCxn id="46" idx="1"/>
          </p:cNvCxnSpPr>
          <p:nvPr/>
        </p:nvCxnSpPr>
        <p:spPr>
          <a:xfrm flipV="1">
            <a:off x="3153928" y="1656922"/>
            <a:ext cx="567051" cy="74707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42">
            <a:extLst>
              <a:ext uri="{FF2B5EF4-FFF2-40B4-BE49-F238E27FC236}">
                <a16:creationId xmlns:a16="http://schemas.microsoft.com/office/drawing/2014/main" id="{C2487594-1CCA-49A3-B7D6-E3668FFAB7DC}"/>
              </a:ext>
            </a:extLst>
          </p:cNvPr>
          <p:cNvCxnSpPr>
            <a:cxnSpLocks/>
            <a:stCxn id="82" idx="3"/>
            <a:endCxn id="57" idx="1"/>
          </p:cNvCxnSpPr>
          <p:nvPr/>
        </p:nvCxnSpPr>
        <p:spPr>
          <a:xfrm>
            <a:off x="3153928" y="2403993"/>
            <a:ext cx="567042" cy="3520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42">
            <a:extLst>
              <a:ext uri="{FF2B5EF4-FFF2-40B4-BE49-F238E27FC236}">
                <a16:creationId xmlns:a16="http://schemas.microsoft.com/office/drawing/2014/main" id="{7A4C7535-534E-4542-8F9C-E9D4CF19DBB7}"/>
              </a:ext>
            </a:extLst>
          </p:cNvPr>
          <p:cNvCxnSpPr>
            <a:cxnSpLocks/>
            <a:stCxn id="82" idx="3"/>
            <a:endCxn id="47" idx="1"/>
          </p:cNvCxnSpPr>
          <p:nvPr/>
        </p:nvCxnSpPr>
        <p:spPr>
          <a:xfrm flipV="1">
            <a:off x="3153928" y="2199605"/>
            <a:ext cx="567042" cy="2043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42">
            <a:extLst>
              <a:ext uri="{FF2B5EF4-FFF2-40B4-BE49-F238E27FC236}">
                <a16:creationId xmlns:a16="http://schemas.microsoft.com/office/drawing/2014/main" id="{C01DA7E7-685B-4C6A-BD88-DA9C251333CE}"/>
              </a:ext>
            </a:extLst>
          </p:cNvPr>
          <p:cNvCxnSpPr>
            <a:cxnSpLocks/>
            <a:stCxn id="84" idx="3"/>
            <a:endCxn id="60" idx="1"/>
          </p:cNvCxnSpPr>
          <p:nvPr/>
        </p:nvCxnSpPr>
        <p:spPr>
          <a:xfrm flipV="1">
            <a:off x="2886726" y="5021475"/>
            <a:ext cx="827540" cy="523439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42">
            <a:extLst>
              <a:ext uri="{FF2B5EF4-FFF2-40B4-BE49-F238E27FC236}">
                <a16:creationId xmlns:a16="http://schemas.microsoft.com/office/drawing/2014/main" id="{94069797-E041-46DA-9F5A-5E6B6D6E98BE}"/>
              </a:ext>
            </a:extLst>
          </p:cNvPr>
          <p:cNvCxnSpPr>
            <a:cxnSpLocks/>
            <a:stCxn id="83" idx="3"/>
            <a:endCxn id="59" idx="1"/>
          </p:cNvCxnSpPr>
          <p:nvPr/>
        </p:nvCxnSpPr>
        <p:spPr>
          <a:xfrm>
            <a:off x="3142145" y="3929490"/>
            <a:ext cx="578825" cy="55097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42">
            <a:extLst>
              <a:ext uri="{FF2B5EF4-FFF2-40B4-BE49-F238E27FC236}">
                <a16:creationId xmlns:a16="http://schemas.microsoft.com/office/drawing/2014/main" id="{A8250ABC-8D64-4081-AE95-1002A7BF21E7}"/>
              </a:ext>
            </a:extLst>
          </p:cNvPr>
          <p:cNvCxnSpPr>
            <a:cxnSpLocks/>
            <a:stCxn id="83" idx="3"/>
            <a:endCxn id="58" idx="1"/>
          </p:cNvCxnSpPr>
          <p:nvPr/>
        </p:nvCxnSpPr>
        <p:spPr>
          <a:xfrm flipV="1">
            <a:off x="3142145" y="3335616"/>
            <a:ext cx="578828" cy="5938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3A670E93-1C3B-434B-BFA0-60E0F52D9959}"/>
              </a:ext>
            </a:extLst>
          </p:cNvPr>
          <p:cNvSpPr/>
          <p:nvPr/>
        </p:nvSpPr>
        <p:spPr>
          <a:xfrm>
            <a:off x="3714267" y="3632110"/>
            <a:ext cx="3076575" cy="4642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just"/>
            <a:r>
              <a:rPr lang="ru-RU" sz="1100" dirty="0">
                <a:solidFill>
                  <a:srgbClr val="002060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Обучение молодежных работников гражданской ответственности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00" name="Elbow Connector 42">
            <a:extLst>
              <a:ext uri="{FF2B5EF4-FFF2-40B4-BE49-F238E27FC236}">
                <a16:creationId xmlns:a16="http://schemas.microsoft.com/office/drawing/2014/main" id="{9C1CAA17-082F-419A-8DE2-9F8704360812}"/>
              </a:ext>
            </a:extLst>
          </p:cNvPr>
          <p:cNvCxnSpPr>
            <a:cxnSpLocks/>
            <a:stCxn id="93" idx="3"/>
            <a:endCxn id="43" idx="1"/>
          </p:cNvCxnSpPr>
          <p:nvPr/>
        </p:nvCxnSpPr>
        <p:spPr>
          <a:xfrm flipV="1">
            <a:off x="6790842" y="3567456"/>
            <a:ext cx="2745701" cy="296764"/>
          </a:xfrm>
          <a:prstGeom prst="bentConnector3">
            <a:avLst>
              <a:gd name="adj1" fmla="val 2184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7E3EAB-DB70-4023-9F74-962CC1AFCA47}"/>
              </a:ext>
            </a:extLst>
          </p:cNvPr>
          <p:cNvSpPr/>
          <p:nvPr/>
        </p:nvSpPr>
        <p:spPr>
          <a:xfrm>
            <a:off x="7949773" y="5429346"/>
            <a:ext cx="1355501" cy="1000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Члены сообщества чаще взаимодействуют с людьми разных национальностей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0D38069-1CF7-4DC9-8E29-7D63834610D8}"/>
              </a:ext>
            </a:extLst>
          </p:cNvPr>
          <p:cNvSpPr/>
          <p:nvPr/>
        </p:nvSpPr>
        <p:spPr>
          <a:xfrm>
            <a:off x="9546222" y="4259426"/>
            <a:ext cx="1262414" cy="132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white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Религиозные лидеры активно проповедуют и практикуют мир и терпимость в своих регулярных общественных службах.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EEFE8BB-3F51-4BCE-AFCF-CE4E24ED8C94}"/>
              </a:ext>
            </a:extLst>
          </p:cNvPr>
          <p:cNvSpPr/>
          <p:nvPr/>
        </p:nvSpPr>
        <p:spPr>
          <a:xfrm>
            <a:off x="7939720" y="3501984"/>
            <a:ext cx="1367791" cy="849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Власти признают участие молодежи в процессе принятия решений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3" name="Arrow: Right 162">
            <a:extLst>
              <a:ext uri="{FF2B5EF4-FFF2-40B4-BE49-F238E27FC236}">
                <a16:creationId xmlns:a16="http://schemas.microsoft.com/office/drawing/2014/main" id="{9D9BC93A-84E5-4627-8D3B-9062EE8963FF}"/>
              </a:ext>
            </a:extLst>
          </p:cNvPr>
          <p:cNvSpPr/>
          <p:nvPr/>
        </p:nvSpPr>
        <p:spPr>
          <a:xfrm>
            <a:off x="9309942" y="3857587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5" name="Arrow: Right 164">
            <a:extLst>
              <a:ext uri="{FF2B5EF4-FFF2-40B4-BE49-F238E27FC236}">
                <a16:creationId xmlns:a16="http://schemas.microsoft.com/office/drawing/2014/main" id="{DA817C93-FFD8-46CC-952B-15E95A07BDA9}"/>
              </a:ext>
            </a:extLst>
          </p:cNvPr>
          <p:cNvSpPr/>
          <p:nvPr/>
        </p:nvSpPr>
        <p:spPr>
          <a:xfrm>
            <a:off x="9302663" y="5767493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61DFD23-1ACE-43E1-B8DC-2C09C831F53D}"/>
              </a:ext>
            </a:extLst>
          </p:cNvPr>
          <p:cNvSpPr/>
          <p:nvPr/>
        </p:nvSpPr>
        <p:spPr>
          <a:xfrm>
            <a:off x="9536543" y="5660904"/>
            <a:ext cx="1262375" cy="9659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ru-RU" sz="1100" dirty="0">
                <a:solidFill>
                  <a:prstClr val="white"/>
                </a:solidFill>
                <a:latin typeface="Garamond" panose="02020404030301010803" pitchFamily="18" charset="0"/>
                <a:cs typeface="Poppins" panose="00000500000000000000" pitchFamily="2" charset="0"/>
              </a:rPr>
              <a:t>Члены сообщества более терпимы к другим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0" name="Arrow: Right 189">
            <a:extLst>
              <a:ext uri="{FF2B5EF4-FFF2-40B4-BE49-F238E27FC236}">
                <a16:creationId xmlns:a16="http://schemas.microsoft.com/office/drawing/2014/main" id="{81518C36-69EC-4C6B-8335-8D98AC7A8BB7}"/>
              </a:ext>
            </a:extLst>
          </p:cNvPr>
          <p:cNvSpPr/>
          <p:nvPr/>
        </p:nvSpPr>
        <p:spPr>
          <a:xfrm>
            <a:off x="10811678" y="4787152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1" name="Arrow: Right 190">
            <a:extLst>
              <a:ext uri="{FF2B5EF4-FFF2-40B4-BE49-F238E27FC236}">
                <a16:creationId xmlns:a16="http://schemas.microsoft.com/office/drawing/2014/main" id="{B6C413B1-6727-46CC-B6D0-2D5DC1FB337B}"/>
              </a:ext>
            </a:extLst>
          </p:cNvPr>
          <p:cNvSpPr/>
          <p:nvPr/>
        </p:nvSpPr>
        <p:spPr>
          <a:xfrm>
            <a:off x="10811678" y="6064082"/>
            <a:ext cx="243598" cy="1965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93" name="Elbow Connector 42">
            <a:extLst>
              <a:ext uri="{FF2B5EF4-FFF2-40B4-BE49-F238E27FC236}">
                <a16:creationId xmlns:a16="http://schemas.microsoft.com/office/drawing/2014/main" id="{01A32E26-1A61-4C29-98A0-5B07AD4DCC68}"/>
              </a:ext>
            </a:extLst>
          </p:cNvPr>
          <p:cNvCxnSpPr>
            <a:cxnSpLocks/>
            <a:stCxn id="84" idx="3"/>
            <a:endCxn id="48" idx="1"/>
          </p:cNvCxnSpPr>
          <p:nvPr/>
        </p:nvCxnSpPr>
        <p:spPr>
          <a:xfrm>
            <a:off x="2886726" y="5544914"/>
            <a:ext cx="827538" cy="4159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42">
            <a:extLst>
              <a:ext uri="{FF2B5EF4-FFF2-40B4-BE49-F238E27FC236}">
                <a16:creationId xmlns:a16="http://schemas.microsoft.com/office/drawing/2014/main" id="{50391519-36BC-4F25-B16B-E253BD4DCB5F}"/>
              </a:ext>
            </a:extLst>
          </p:cNvPr>
          <p:cNvCxnSpPr>
            <a:cxnSpLocks/>
            <a:stCxn id="84" idx="3"/>
            <a:endCxn id="56" idx="1"/>
          </p:cNvCxnSpPr>
          <p:nvPr/>
        </p:nvCxnSpPr>
        <p:spPr>
          <a:xfrm>
            <a:off x="2886726" y="5544914"/>
            <a:ext cx="827538" cy="6537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1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4C48AE-9AC6-5435-B93D-59B3AB12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FD3AC1-1166-3306-01A6-BED8B72EAD4F}"/>
              </a:ext>
            </a:extLst>
          </p:cNvPr>
          <p:cNvSpPr txBox="1"/>
          <p:nvPr/>
        </p:nvSpPr>
        <p:spPr>
          <a:xfrm>
            <a:off x="618480" y="2759148"/>
            <a:ext cx="10955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FFD22B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ТРЕБОВАНИЯ  И ПРОЦЕСС ПОДАЧИ ЗАЯВКИ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89C70AE2-0847-BA3F-949D-565B1CC07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33425" r="7910" b="29899"/>
          <a:stretch>
            <a:fillRect/>
          </a:stretch>
        </p:blipFill>
        <p:spPr>
          <a:xfrm>
            <a:off x="473337" y="400051"/>
            <a:ext cx="3600447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CF329-9FD5-464A-B731-BA66AF39D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1E11AA-9E4C-10E4-72D5-21FF779BD9CD}"/>
              </a:ext>
            </a:extLst>
          </p:cNvPr>
          <p:cNvSpPr/>
          <p:nvPr/>
        </p:nvSpPr>
        <p:spPr>
          <a:xfrm>
            <a:off x="117" y="-27519"/>
            <a:ext cx="12191767" cy="875768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51"/>
            <a:endParaRPr lang="en-US" sz="6804">
              <a:solidFill>
                <a:prstClr val="white"/>
              </a:solidFill>
              <a:latin typeface="Poppi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CFE26-1174-859B-7048-0864A52A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0312"/>
            <a:ext cx="11855315" cy="475086"/>
          </a:xfr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Poppins Black"/>
                <a:cs typeface="Poppins Black"/>
              </a:rPr>
              <a:t>Требования к заявителям</a:t>
            </a:r>
            <a:endParaRPr lang="en-GB" sz="24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188D5-AFAA-5B5A-64F0-F0AA66FECFD6}"/>
              </a:ext>
            </a:extLst>
          </p:cNvPr>
          <p:cNvSpPr txBox="1"/>
          <p:nvPr/>
        </p:nvSpPr>
        <p:spPr>
          <a:xfrm>
            <a:off x="347473" y="1193366"/>
            <a:ext cx="756128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Заявители должны: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Описать ключевые проблемы, с которыми сталкиваются молодёжь, мигранты и другие уязвимые группы.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Включить базовую оценку в заявку.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Показать, как предлагаемые мероприятия помогут решить обозначенные проблемы.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Указать знания и опыт организации, подтверждающие её компетентность.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Описать существующие механизмы предотвращения насильственного экстремизма и как проект их усилит.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Обосновать связь мероприятий с Национальной стратегией по противодействию насильственному экстремизму и терроризму (2021–2026 гг.).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Обеспечить конфиденциальность и безопасность сотрудников и участников программы.</a:t>
            </a:r>
          </a:p>
          <a:p>
            <a:endParaRPr lang="ru-RU" sz="1600" b="1" dirty="0"/>
          </a:p>
          <a:p>
            <a:r>
              <a:rPr lang="ru-RU" sz="1600" dirty="0"/>
              <a:t>Мы ожидаем инновационные заявки, учитывающие актуальные потребности, приоритеты, передовые практики, а также механизмы предотвращения насильственного экстремизма и онлайн радикализации.</a:t>
            </a:r>
          </a:p>
          <a:p>
            <a:endParaRPr lang="en-US" sz="1600" dirty="0"/>
          </a:p>
        </p:txBody>
      </p:sp>
      <p:pic>
        <p:nvPicPr>
          <p:cNvPr id="2" name="Graphic 1" descr="Lightbulb and gear outline">
            <a:extLst>
              <a:ext uri="{FF2B5EF4-FFF2-40B4-BE49-F238E27FC236}">
                <a16:creationId xmlns:a16="http://schemas.microsoft.com/office/drawing/2014/main" id="{DA1A82C6-2BB1-EED2-F12C-91B616390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1499" y="1951358"/>
            <a:ext cx="2642652" cy="26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63097-2190-0290-59BB-C2C8369E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B07B-0775-A49A-B7A0-7970A1282F44}"/>
              </a:ext>
            </a:extLst>
          </p:cNvPr>
          <p:cNvSpPr/>
          <p:nvPr/>
        </p:nvSpPr>
        <p:spPr>
          <a:xfrm>
            <a:off x="117" y="-27519"/>
            <a:ext cx="12191767" cy="875768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51"/>
            <a:endParaRPr lang="en-US" sz="6804">
              <a:solidFill>
                <a:prstClr val="white"/>
              </a:solidFill>
              <a:latin typeface="Poppi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AC947E-4361-DCC0-3906-5441DBDB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0312"/>
            <a:ext cx="11855315" cy="475086"/>
          </a:xfr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Poppins Black"/>
                <a:cs typeface="Poppins Black"/>
              </a:rPr>
              <a:t>Технические квалификации:</a:t>
            </a:r>
            <a:endParaRPr lang="en-GB" sz="24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A9FA8-983A-C499-30EE-37453087CEAD}"/>
              </a:ext>
            </a:extLst>
          </p:cNvPr>
          <p:cNvSpPr txBox="1"/>
          <p:nvPr/>
        </p:nvSpPr>
        <p:spPr>
          <a:xfrm>
            <a:off x="347472" y="1193366"/>
            <a:ext cx="1006385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Требования к Основному Получателю (ОП):</a:t>
            </a:r>
            <a:endParaRPr lang="ru-RU" dirty="0"/>
          </a:p>
          <a:p>
            <a:r>
              <a:rPr lang="ru-RU" dirty="0"/>
              <a:t>Юридическая регистрация в Узбекистане.</a:t>
            </a:r>
          </a:p>
          <a:p>
            <a:r>
              <a:rPr lang="ru-RU" dirty="0"/>
              <a:t>Готовность и способность выполнять роль Основного Получателя.</a:t>
            </a:r>
          </a:p>
          <a:p>
            <a:r>
              <a:rPr lang="ru-RU" dirty="0"/>
              <a:t>Налаженные связи и доверие у целевых групп.</a:t>
            </a:r>
          </a:p>
          <a:p>
            <a:r>
              <a:rPr lang="ru-RU" dirty="0"/>
              <a:t>Опыт: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разработки и управления грантовыми программами;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финансового управления и работы с международными донорами;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сотрудничества в консорциуме и управления субполучателями;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реализации инициатив на уровне сообществ для снижения факторов экстремизма и онлайн радикализации.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работы с молодежью и группами риска (в т.ч. мигрантами).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расширении прав и возможностей молодежи.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разработки и продвижении альтернативных нарративов, инициатив и привлечении ролевых моделей.</a:t>
            </a: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4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7E6FFEC-0030-EF3A-8360-500B51766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080588"/>
              </p:ext>
            </p:extLst>
          </p:nvPr>
        </p:nvGraphicFramePr>
        <p:xfrm>
          <a:off x="531448" y="1019911"/>
          <a:ext cx="11379200" cy="594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79565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0A5F-6F75-DCB1-2AC5-57798DD0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3CE86-9750-0B61-4F5F-65C05B410636}"/>
              </a:ext>
            </a:extLst>
          </p:cNvPr>
          <p:cNvSpPr txBox="1"/>
          <p:nvPr/>
        </p:nvSpPr>
        <p:spPr>
          <a:xfrm>
            <a:off x="618480" y="2759148"/>
            <a:ext cx="109550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>
                <a:solidFill>
                  <a:srgbClr val="FFD22B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Вопросы и Ответы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6E40D92F-7BE6-824D-40C1-FB73A475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33425" r="7910" b="29899"/>
          <a:stretch>
            <a:fillRect/>
          </a:stretch>
        </p:blipFill>
        <p:spPr>
          <a:xfrm>
            <a:off x="473337" y="400051"/>
            <a:ext cx="3600447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324" y="-1"/>
            <a:ext cx="753756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1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DB5F38E-5643-4371-930A-770ED9C8E03E}"/>
              </a:ext>
            </a:extLst>
          </p:cNvPr>
          <p:cNvSpPr txBox="1">
            <a:spLocks/>
          </p:cNvSpPr>
          <p:nvPr/>
        </p:nvSpPr>
        <p:spPr>
          <a:xfrm>
            <a:off x="5033046" y="364102"/>
            <a:ext cx="6275849" cy="916501"/>
          </a:xfrm>
          <a:prstGeom prst="rect">
            <a:avLst/>
          </a:prstGeom>
        </p:spPr>
        <p:txBody>
          <a:bodyPr vert="horz" lIns="24193" tIns="12096" rIns="24193" bIns="12096" rtlCol="0" anchor="t">
            <a:normAutofit/>
          </a:bodyPr>
          <a:lstStyle>
            <a:lvl1pPr algn="l" defTabSz="3456066" rtl="0" eaLnBrk="1" latinLnBrk="0" hangingPunct="1">
              <a:spcBef>
                <a:spcPct val="0"/>
              </a:spcBef>
              <a:buNone/>
              <a:defRPr sz="1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419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59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>
                <a:solidFill>
                  <a:srgbClr val="FFFFFF"/>
                </a:solidFill>
                <a:latin typeface="Century Gothic" panose="020B0502020202020204" pitchFamily="34" charset="0"/>
              </a:rPr>
              <a:t>Контакты: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5A6137-F5FE-49CE-B476-D0711D88A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4" y="2930867"/>
            <a:ext cx="788505" cy="788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6777CE-B357-4C5A-A0E3-C0B0B17C47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19" y="4260520"/>
            <a:ext cx="998922" cy="778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EAB08-9806-4818-BD87-0B91CE51E974}"/>
              </a:ext>
            </a:extLst>
          </p:cNvPr>
          <p:cNvSpPr txBox="1"/>
          <p:nvPr/>
        </p:nvSpPr>
        <p:spPr>
          <a:xfrm>
            <a:off x="5031383" y="1644706"/>
            <a:ext cx="6277512" cy="552195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Ирина Ульмасова-Олив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chemeClr val="bg1"/>
                </a:solidFill>
                <a:latin typeface="Aptos" panose="020B0004020202020204" pitchFamily="34" charset="0"/>
              </a:rPr>
              <a:t>Региональный менеджер по Центральной Азии</a:t>
            </a:r>
            <a:endParaRPr lang="en-GB" sz="2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 dirty="0">
                <a:solidFill>
                  <a:srgbClr val="FFFFFF"/>
                </a:solidFill>
                <a:latin typeface="Poppins"/>
              </a:rPr>
              <a:t>i.ulmasova-olive@gcerf.org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397018-C87E-494D-9763-AFF25D8C1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84" y="1612779"/>
            <a:ext cx="743426" cy="7787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B0A40E-5A2F-4BEB-83B6-B4F63781824D}"/>
              </a:ext>
            </a:extLst>
          </p:cNvPr>
          <p:cNvSpPr txBox="1"/>
          <p:nvPr/>
        </p:nvSpPr>
        <p:spPr>
          <a:xfrm>
            <a:off x="1790338" y="1885821"/>
            <a:ext cx="2495760" cy="639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www.gcerf.org</a:t>
            </a:r>
            <a:endParaRPr kumimoji="0" lang="en-CH" sz="1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CBBE1-127A-4433-B607-1D433D485787}"/>
              </a:ext>
            </a:extLst>
          </p:cNvPr>
          <p:cNvSpPr txBox="1"/>
          <p:nvPr/>
        </p:nvSpPr>
        <p:spPr>
          <a:xfrm>
            <a:off x="1790338" y="2931465"/>
            <a:ext cx="2495760" cy="7885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Global Community Engagement and Resilience Fund</a:t>
            </a:r>
            <a:endParaRPr kumimoji="0" lang="en-CH" sz="1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9EF613-AF77-4DEB-B910-53E58A0A4BA8}"/>
              </a:ext>
            </a:extLst>
          </p:cNvPr>
          <p:cNvSpPr txBox="1"/>
          <p:nvPr/>
        </p:nvSpPr>
        <p:spPr>
          <a:xfrm>
            <a:off x="1747668" y="4524333"/>
            <a:ext cx="2495760" cy="639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GCERF Outreach</a:t>
            </a:r>
            <a:endParaRPr kumimoji="0" lang="en-CH" sz="1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7D274A-D0EB-41FE-8E1D-C1D531890309}"/>
              </a:ext>
            </a:extLst>
          </p:cNvPr>
          <p:cNvSpPr txBox="1"/>
          <p:nvPr/>
        </p:nvSpPr>
        <p:spPr>
          <a:xfrm>
            <a:off x="1768834" y="5719456"/>
            <a:ext cx="2495760" cy="639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theGCERF</a:t>
            </a:r>
            <a:endParaRPr kumimoji="0" lang="en-CH" sz="1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4" name="Picture 3" descr="X Logo, symbol, meaning, history, PNG, brand">
            <a:extLst>
              <a:ext uri="{FF2B5EF4-FFF2-40B4-BE49-F238E27FC236}">
                <a16:creationId xmlns:a16="http://schemas.microsoft.com/office/drawing/2014/main" id="{5952C72A-C182-C452-E734-4EE313E95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5453063"/>
            <a:ext cx="1266825" cy="70485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8937CA7-2CED-8D8B-F3F1-9E98A3E2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138" y="3289574"/>
            <a:ext cx="659017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Дилнора Азимова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Национальный консультант в Узбекистане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i="1" dirty="0">
                <a:solidFill>
                  <a:schemeClr val="bg1"/>
                </a:solidFill>
              </a:rPr>
              <a:t>d.azimova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@gcerf.org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DDC833-7DEF-CB97-29DE-6467339D5604}"/>
              </a:ext>
            </a:extLst>
          </p:cNvPr>
          <p:cNvSpPr txBox="1">
            <a:spLocks/>
          </p:cNvSpPr>
          <p:nvPr/>
        </p:nvSpPr>
        <p:spPr>
          <a:xfrm>
            <a:off x="539386" y="284643"/>
            <a:ext cx="11174078" cy="81984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spcBef>
                <a:spcPct val="0"/>
              </a:spcBef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>
                <a:solidFill>
                  <a:srgbClr val="00003C"/>
                </a:solidFill>
                <a:cs typeface="Poppins"/>
              </a:rPr>
              <a:t>Глобальный фонд по предотвращению насильственного экстремизма </a:t>
            </a:r>
            <a:r>
              <a:rPr lang="en-US" sz="2700" dirty="0">
                <a:solidFill>
                  <a:srgbClr val="00003C"/>
                </a:solidFill>
                <a:latin typeface="Poppins"/>
                <a:cs typeface="Poppins"/>
              </a:rPr>
              <a:t> </a:t>
            </a:r>
            <a:r>
              <a:rPr lang="ru-RU" sz="2700" dirty="0">
                <a:solidFill>
                  <a:srgbClr val="00003C"/>
                </a:solidFill>
                <a:cs typeface="Poppins"/>
              </a:rPr>
              <a:t>(</a:t>
            </a:r>
            <a:r>
              <a:rPr lang="en-GB" sz="2700" dirty="0">
                <a:solidFill>
                  <a:srgbClr val="00003C"/>
                </a:solidFill>
                <a:latin typeface="Poppins"/>
                <a:cs typeface="Poppins"/>
              </a:rPr>
              <a:t>GCERF)</a:t>
            </a: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DA226B2-8148-8B31-3BDB-41DF42DE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68" y="1374466"/>
            <a:ext cx="66436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O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снованная в 2014г., е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динственная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глобальная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организация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с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мандатом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, направленным на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противодействи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е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и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предотвращени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е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насильственного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экстремизма</a:t>
            </a:r>
            <a:endParaRPr lang="ru-RU" altLang="en-US" sz="2000" dirty="0">
              <a:solidFill>
                <a:srgbClr val="00003C"/>
              </a:solidFill>
              <a:cs typeface="Poppins"/>
            </a:endParaRPr>
          </a:p>
          <a:p>
            <a:pPr marL="742950" lvl="1" indent="-28575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ru-RU" altLang="en-US" sz="2000" dirty="0">
              <a:solidFill>
                <a:srgbClr val="00003C"/>
              </a:solidFill>
              <a:cs typeface="Poppins"/>
            </a:endParaRP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2000" b="1" dirty="0" err="1">
                <a:solidFill>
                  <a:srgbClr val="00003C"/>
                </a:solidFill>
                <a:cs typeface="Poppins"/>
              </a:rPr>
              <a:t>Отличительные</a:t>
            </a:r>
            <a:r>
              <a:rPr lang="en-US" altLang="en-US" sz="2000" b="1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b="1" dirty="0" err="1">
                <a:solidFill>
                  <a:srgbClr val="00003C"/>
                </a:solidFill>
                <a:cs typeface="Poppins"/>
              </a:rPr>
              <a:t>черты</a:t>
            </a:r>
            <a:r>
              <a:rPr lang="en-US" altLang="en-US" sz="2000" b="1" dirty="0">
                <a:solidFill>
                  <a:srgbClr val="00003C"/>
                </a:solidFill>
                <a:cs typeface="Poppins"/>
              </a:rPr>
              <a:t>:</a:t>
            </a:r>
          </a:p>
          <a:p>
            <a:pPr marL="742950" lvl="1" indent="-28575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Фонд работает в партнёрстве с </a:t>
            </a:r>
            <a:r>
              <a:rPr lang="ru-RU" sz="2000" dirty="0"/>
              <a:t>правительством, организациями гражданского общества, донорским сообществом и частным сектором</a:t>
            </a:r>
            <a:r>
              <a:rPr lang="en-US" sz="2000" dirty="0"/>
              <a:t> </a:t>
            </a:r>
            <a:r>
              <a:rPr lang="ru-RU" sz="2000" dirty="0"/>
              <a:t>посредством Механизма страновой поддержки</a:t>
            </a:r>
            <a:endParaRPr lang="en-US" altLang="en-US" sz="2000" dirty="0">
              <a:solidFill>
                <a:srgbClr val="00003C"/>
              </a:solidFill>
              <a:cs typeface="Poppins"/>
            </a:endParaRPr>
          </a:p>
          <a:p>
            <a:pPr marL="742950" lvl="1" indent="-285750" defTabSz="914475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85%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финансов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ой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поддержк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и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en-US" altLang="en-US" sz="2000" dirty="0" err="1">
                <a:solidFill>
                  <a:srgbClr val="00003C"/>
                </a:solidFill>
                <a:cs typeface="Poppins"/>
              </a:rPr>
              <a:t>направляется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местным организациям на реализацию грантовых программ.</a:t>
            </a:r>
          </a:p>
          <a:p>
            <a:pPr marL="742950" lvl="1" indent="-285750" defTabSz="914475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Страна отправляет официальную заявку на партнёрство </a:t>
            </a:r>
            <a:r>
              <a:rPr lang="uz-Cyrl-UZ" altLang="en-US" sz="2000" dirty="0">
                <a:solidFill>
                  <a:srgbClr val="00003C"/>
                </a:solidFill>
                <a:cs typeface="Poppins"/>
              </a:rPr>
              <a:t>с 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GCERF.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D761C1-5C4D-D1A9-575E-DFAF05D8E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52"/>
          <a:stretch/>
        </p:blipFill>
        <p:spPr bwMode="auto">
          <a:xfrm>
            <a:off x="6922009" y="1220575"/>
            <a:ext cx="3914272" cy="51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321202-AA49-A7E0-A042-4EF8D500B988}"/>
              </a:ext>
            </a:extLst>
          </p:cNvPr>
          <p:cNvSpPr/>
          <p:nvPr/>
        </p:nvSpPr>
        <p:spPr>
          <a:xfrm>
            <a:off x="233" y="0"/>
            <a:ext cx="12191767" cy="875768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C51FD-6DDB-6271-DE9F-0B168D839918}"/>
              </a:ext>
            </a:extLst>
          </p:cNvPr>
          <p:cNvSpPr txBox="1">
            <a:spLocks/>
          </p:cNvSpPr>
          <p:nvPr/>
        </p:nvSpPr>
        <p:spPr>
          <a:xfrm>
            <a:off x="612520" y="217385"/>
            <a:ext cx="9101584" cy="4186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spcBef>
                <a:spcPct val="0"/>
              </a:spcBef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Где мы работаем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map of the world with different colored circles&#10;&#10;AI-generated content may be incorrect.">
            <a:extLst>
              <a:ext uri="{FF2B5EF4-FFF2-40B4-BE49-F238E27FC236}">
                <a16:creationId xmlns:a16="http://schemas.microsoft.com/office/drawing/2014/main" id="{CF0C9F26-FC34-59CC-18D7-56BF7DF5E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9" b="8148"/>
          <a:stretch>
            <a:fillRect/>
          </a:stretch>
        </p:blipFill>
        <p:spPr>
          <a:xfrm>
            <a:off x="1141545" y="888468"/>
            <a:ext cx="9706214" cy="58864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506638-97F6-6046-37AF-B1D5E780D0AE}"/>
              </a:ext>
            </a:extLst>
          </p:cNvPr>
          <p:cNvSpPr txBox="1">
            <a:spLocks/>
          </p:cNvSpPr>
          <p:nvPr/>
        </p:nvSpPr>
        <p:spPr>
          <a:xfrm>
            <a:off x="8769096" y="254157"/>
            <a:ext cx="1890016" cy="41864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spcBef>
                <a:spcPct val="0"/>
              </a:spcBef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Июль 2025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43279-507C-ACD0-6A11-5ACE4960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89CE0A-A6A2-3047-FC88-55C5332FC57A}"/>
              </a:ext>
            </a:extLst>
          </p:cNvPr>
          <p:cNvSpPr txBox="1">
            <a:spLocks/>
          </p:cNvSpPr>
          <p:nvPr/>
        </p:nvSpPr>
        <p:spPr>
          <a:xfrm>
            <a:off x="539386" y="284643"/>
            <a:ext cx="11174078" cy="81984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spcBef>
                <a:spcPct val="0"/>
              </a:spcBef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>
                <a:solidFill>
                  <a:srgbClr val="00003C"/>
                </a:solidFill>
                <a:latin typeface="Century Gothic" panose="020B0502020202020204" pitchFamily="34" charset="0"/>
                <a:cs typeface="Poppins"/>
              </a:rPr>
              <a:t>Партнерство </a:t>
            </a:r>
            <a:r>
              <a:rPr lang="en-US" sz="2700" dirty="0">
                <a:solidFill>
                  <a:srgbClr val="00003C"/>
                </a:solidFill>
                <a:latin typeface="Century Gothic" panose="020B0502020202020204" pitchFamily="34" charset="0"/>
                <a:cs typeface="Poppins"/>
              </a:rPr>
              <a:t>GCERF c</a:t>
            </a:r>
            <a:r>
              <a:rPr lang="ru-RU" sz="2700" dirty="0">
                <a:solidFill>
                  <a:srgbClr val="00003C"/>
                </a:solidFill>
                <a:latin typeface="Century Gothic" panose="020B0502020202020204" pitchFamily="34" charset="0"/>
                <a:cs typeface="Poppins"/>
              </a:rPr>
              <a:t> Республикой Узбекистан</a:t>
            </a:r>
            <a:r>
              <a:rPr lang="en-US" sz="2700" dirty="0">
                <a:solidFill>
                  <a:srgbClr val="00003C"/>
                </a:solidFill>
                <a:latin typeface="Century Gothic" panose="020B0502020202020204" pitchFamily="34" charset="0"/>
                <a:cs typeface="Poppins"/>
              </a:rPr>
              <a:t>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7B3971-2805-8A90-6C5F-07DCEF207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113" y="675821"/>
            <a:ext cx="778928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2000" b="1" dirty="0">
                <a:solidFill>
                  <a:srgbClr val="00003C"/>
                </a:solidFill>
                <a:cs typeface="Poppins"/>
              </a:rPr>
              <a:t>2022</a:t>
            </a:r>
            <a:r>
              <a:rPr lang="ru-RU" sz="2000" dirty="0">
                <a:solidFill>
                  <a:srgbClr val="00003C"/>
                </a:solidFill>
                <a:cs typeface="Poppins"/>
              </a:rPr>
              <a:t>: взаимодействие с Постоянным представителем Узбекистана в ООН в Женеве</a:t>
            </a:r>
          </a:p>
          <a:p>
            <a:pPr marL="742950" lvl="1" indent="-28575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000" b="1" dirty="0">
                <a:solidFill>
                  <a:srgbClr val="00003C"/>
                </a:solidFill>
                <a:cs typeface="Poppins"/>
              </a:rPr>
              <a:t>2023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: </a:t>
            </a:r>
            <a:r>
              <a:rPr lang="ru-RU" sz="2000" dirty="0">
                <a:solidFill>
                  <a:srgbClr val="00003C"/>
                </a:solidFill>
                <a:cs typeface="Poppins"/>
              </a:rPr>
              <a:t>ознакомительная встреча правительства Республики Узбекистан с </a:t>
            </a:r>
            <a:r>
              <a:rPr lang="en-US" sz="2000" dirty="0">
                <a:solidFill>
                  <a:srgbClr val="00003C"/>
                </a:solidFill>
                <a:cs typeface="Poppins"/>
              </a:rPr>
              <a:t>GCERF</a:t>
            </a:r>
            <a:r>
              <a:rPr lang="ru-RU" sz="2000" dirty="0">
                <a:solidFill>
                  <a:srgbClr val="00003C"/>
                </a:solidFill>
                <a:cs typeface="Poppins"/>
              </a:rPr>
              <a:t> в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Ташкенте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  <a:endParaRPr lang="ru-RU" altLang="en-US" sz="2000" dirty="0">
              <a:solidFill>
                <a:srgbClr val="00003C"/>
              </a:solidFill>
              <a:cs typeface="Poppins"/>
            </a:endParaRPr>
          </a:p>
          <a:p>
            <a:pPr marL="742950" lvl="1" indent="-28575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000" b="1" dirty="0">
                <a:solidFill>
                  <a:srgbClr val="00003C"/>
                </a:solidFill>
                <a:cs typeface="Poppins"/>
              </a:rPr>
              <a:t>2024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: </a:t>
            </a:r>
          </a:p>
          <a:p>
            <a:pPr lvl="2" defTabSz="914475">
              <a:spcAft>
                <a:spcPct val="0"/>
              </a:spcAft>
              <a:defRPr/>
            </a:pPr>
            <a:r>
              <a:rPr lang="ru-RU" sz="2000" dirty="0">
                <a:solidFill>
                  <a:srgbClr val="00003C"/>
                </a:solidFill>
                <a:cs typeface="Poppins"/>
              </a:rPr>
              <a:t>- Совет управления GCERF утвердил Узбекистан</a:t>
            </a:r>
          </a:p>
          <a:p>
            <a:pPr lvl="2" defTabSz="914475">
              <a:spcAft>
                <a:spcPct val="0"/>
              </a:spcAft>
              <a:defRPr/>
            </a:pPr>
            <a:r>
              <a:rPr lang="ru-RU" sz="2000" dirty="0">
                <a:solidFill>
                  <a:srgbClr val="00003C"/>
                </a:solidFill>
                <a:cs typeface="Poppins"/>
              </a:rPr>
              <a:t>   в качестве страны-партнёра</a:t>
            </a:r>
            <a:r>
              <a:rPr lang="en-US" sz="2000" dirty="0">
                <a:solidFill>
                  <a:srgbClr val="00003C"/>
                </a:solidFill>
                <a:cs typeface="Poppins"/>
              </a:rPr>
              <a:t> </a:t>
            </a:r>
            <a:endParaRPr lang="ru-RU" sz="2000" dirty="0">
              <a:solidFill>
                <a:srgbClr val="00003C"/>
              </a:solidFill>
              <a:cs typeface="Poppins"/>
            </a:endParaRP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00003C"/>
                </a:solidFill>
                <a:cs typeface="Poppins"/>
              </a:rPr>
              <a:t>	- GCERF</a:t>
            </a:r>
            <a:r>
              <a:rPr lang="en-US" sz="2000" dirty="0">
                <a:solidFill>
                  <a:srgbClr val="00003C"/>
                </a:solidFill>
                <a:cs typeface="Poppins"/>
              </a:rPr>
              <a:t> </a:t>
            </a:r>
            <a:r>
              <a:rPr lang="ru-RU" sz="2000" dirty="0">
                <a:solidFill>
                  <a:srgbClr val="00003C"/>
                </a:solidFill>
                <a:cs typeface="Poppins"/>
              </a:rPr>
              <a:t>подписал Меморандум о взаимопонимании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00003C"/>
                </a:solidFill>
                <a:cs typeface="Poppins"/>
              </a:rPr>
              <a:t>          с Институтом стратегических и межрегиональных  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dirty="0">
                <a:solidFill>
                  <a:srgbClr val="00003C"/>
                </a:solidFill>
                <a:cs typeface="Poppins"/>
              </a:rPr>
              <a:t>          исследований</a:t>
            </a:r>
          </a:p>
          <a:p>
            <a:pPr marL="800100" lvl="1" indent="-342900" defTabSz="914475">
              <a:lnSpc>
                <a:spcPct val="10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ru-RU" altLang="en-US" sz="2000" b="1" dirty="0">
                <a:solidFill>
                  <a:srgbClr val="00003C"/>
                </a:solidFill>
                <a:cs typeface="Poppins"/>
              </a:rPr>
              <a:t>2025: 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	</a:t>
            </a:r>
            <a:r>
              <a:rPr lang="ru-RU" sz="2000" dirty="0">
                <a:solidFill>
                  <a:srgbClr val="00003C"/>
                </a:solidFill>
                <a:cs typeface="Poppins"/>
              </a:rPr>
              <a:t> - 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проведение оценки потребностей в сфере 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         реабилитации и реинтеграции репатриантов и 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         предотвращения насильственного экстремизма 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	- утверждение Инвестиционной стратегии на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         </a:t>
            </a:r>
            <a:r>
              <a:rPr lang="ru-RU" altLang="en-US" dirty="0">
                <a:solidFill>
                  <a:srgbClr val="00003C"/>
                </a:solidFill>
                <a:cs typeface="Poppins"/>
              </a:rPr>
              <a:t>2025-2028гг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. Советом управления 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GCERF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	</a:t>
            </a:r>
            <a:r>
              <a:rPr lang="ru-RU" sz="2000" dirty="0">
                <a:solidFill>
                  <a:srgbClr val="00003C"/>
                </a:solidFill>
                <a:cs typeface="Poppins"/>
              </a:rPr>
              <a:t>- объявление</a:t>
            </a: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грантовых программ по реабилитации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        и реинтеграции женщин и детей, вернувшихся из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       Сирии и Ирака, и предотвращение насильственного</a:t>
            </a:r>
          </a:p>
          <a:p>
            <a:pPr lvl="1" defTabSz="914475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en-US" sz="2000" dirty="0">
                <a:solidFill>
                  <a:srgbClr val="00003C"/>
                </a:solidFill>
                <a:cs typeface="Poppins"/>
              </a:rPr>
              <a:t>        экстремизма и онлайн радикализации среди молодежи</a:t>
            </a:r>
            <a:r>
              <a:rPr lang="en-US" altLang="en-US" sz="2000" dirty="0">
                <a:solidFill>
                  <a:srgbClr val="00003C"/>
                </a:solidFill>
                <a:cs typeface="Poppins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F94156-FB30-8CAF-2C89-4FB4F1584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" r="8579"/>
          <a:stretch/>
        </p:blipFill>
        <p:spPr bwMode="auto">
          <a:xfrm>
            <a:off x="7889401" y="3710070"/>
            <a:ext cx="3714335" cy="24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CBE567-2917-1C45-E63C-9B36D2BE93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8" t="3555"/>
          <a:stretch/>
        </p:blipFill>
        <p:spPr>
          <a:xfrm>
            <a:off x="7159752" y="829709"/>
            <a:ext cx="3002551" cy="28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8F854-00D8-E9B0-D467-6029A509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DE7BCA-F868-7EE6-5107-3AEF5782D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837406"/>
              </p:ext>
            </p:extLst>
          </p:nvPr>
        </p:nvGraphicFramePr>
        <p:xfrm>
          <a:off x="245207" y="1437905"/>
          <a:ext cx="9644186" cy="659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BFE64CF-D9C3-6BDB-26B4-9B9C9473E277}"/>
              </a:ext>
            </a:extLst>
          </p:cNvPr>
          <p:cNvSpPr/>
          <p:nvPr/>
        </p:nvSpPr>
        <p:spPr>
          <a:xfrm>
            <a:off x="117" y="-27519"/>
            <a:ext cx="12191767" cy="875768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7312A-D7DB-6EF3-4844-28F99E85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0312"/>
            <a:ext cx="5940786" cy="475086"/>
          </a:xfr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400" dirty="0" err="1">
                <a:solidFill>
                  <a:schemeClr val="bg1"/>
                </a:solidFill>
                <a:latin typeface="Poppins Black"/>
                <a:cs typeface="Poppins Black"/>
              </a:rPr>
              <a:t>Модель</a:t>
            </a:r>
            <a:r>
              <a:rPr lang="en-CH" sz="2400" dirty="0">
                <a:solidFill>
                  <a:schemeClr val="bg1"/>
                </a:solidFill>
                <a:latin typeface="Poppins Black"/>
                <a:cs typeface="Poppins Black"/>
              </a:rPr>
              <a:t> </a:t>
            </a:r>
            <a:r>
              <a:rPr lang="en-CH" sz="2400" dirty="0" err="1">
                <a:solidFill>
                  <a:schemeClr val="bg1"/>
                </a:solidFill>
                <a:latin typeface="Poppins Black"/>
                <a:cs typeface="Poppins Black"/>
              </a:rPr>
              <a:t>консорциума</a:t>
            </a:r>
            <a:endParaRPr lang="en-US" sz="2400" dirty="0" err="1">
              <a:solidFill>
                <a:schemeClr val="bg1"/>
              </a:solidFill>
              <a:latin typeface="Poppins Black"/>
              <a:cs typeface="Poppins Blac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53D23-E045-3D47-DEC9-BD223B2CCE37}"/>
              </a:ext>
            </a:extLst>
          </p:cNvPr>
          <p:cNvSpPr/>
          <p:nvPr/>
        </p:nvSpPr>
        <p:spPr>
          <a:xfrm>
            <a:off x="3682994" y="1189960"/>
            <a:ext cx="2786742" cy="5383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GCERF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9442E839-7415-EB83-B7E5-120C501C3BDA}"/>
              </a:ext>
            </a:extLst>
          </p:cNvPr>
          <p:cNvSpPr/>
          <p:nvPr/>
        </p:nvSpPr>
        <p:spPr>
          <a:xfrm>
            <a:off x="4965700" y="1779064"/>
            <a:ext cx="293858" cy="843486"/>
          </a:xfrm>
          <a:prstGeom prst="upDownArrow">
            <a:avLst>
              <a:gd name="adj1" fmla="val 38125"/>
              <a:gd name="adj2" fmla="val 54832"/>
            </a:avLst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BBD6E-27B4-8C2F-221D-92A642900A40}"/>
              </a:ext>
            </a:extLst>
          </p:cNvPr>
          <p:cNvSpPr txBox="1"/>
          <p:nvPr/>
        </p:nvSpPr>
        <p:spPr>
          <a:xfrm>
            <a:off x="4629778" y="2085209"/>
            <a:ext cx="1075871" cy="2311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Соглашение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11" name="Graphic 10" descr="Money outline">
            <a:extLst>
              <a:ext uri="{FF2B5EF4-FFF2-40B4-BE49-F238E27FC236}">
                <a16:creationId xmlns:a16="http://schemas.microsoft.com/office/drawing/2014/main" id="{C125DAA4-8314-58AD-AAD9-4CADBA1E9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8041" y="3693489"/>
            <a:ext cx="469129" cy="469129"/>
          </a:xfrm>
          <a:prstGeom prst="rect">
            <a:avLst/>
          </a:prstGeom>
        </p:spPr>
      </p:pic>
      <p:pic>
        <p:nvPicPr>
          <p:cNvPr id="13" name="Graphic 12" descr="Classroom outline">
            <a:extLst>
              <a:ext uri="{FF2B5EF4-FFF2-40B4-BE49-F238E27FC236}">
                <a16:creationId xmlns:a16="http://schemas.microsoft.com/office/drawing/2014/main" id="{182A1F70-50C5-4E97-F032-6DEC820D85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61644" y="3242440"/>
            <a:ext cx="392116" cy="3921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6B58A6-DEB6-FBE4-88A4-22083DACD98F}"/>
              </a:ext>
            </a:extLst>
          </p:cNvPr>
          <p:cNvSpPr txBox="1"/>
          <p:nvPr/>
        </p:nvSpPr>
        <p:spPr>
          <a:xfrm>
            <a:off x="4529364" y="4429787"/>
            <a:ext cx="1075871" cy="2311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Соглашение(я)</a:t>
            </a: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19" name="Graphic 18" descr="Meeting outline">
            <a:extLst>
              <a:ext uri="{FF2B5EF4-FFF2-40B4-BE49-F238E27FC236}">
                <a16:creationId xmlns:a16="http://schemas.microsoft.com/office/drawing/2014/main" id="{63A35F4D-3A6C-50E4-3A8F-3449B6455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38041" y="3265025"/>
            <a:ext cx="392116" cy="392116"/>
          </a:xfrm>
          <a:prstGeom prst="rect">
            <a:avLst/>
          </a:prstGeom>
        </p:spPr>
      </p:pic>
      <p:pic>
        <p:nvPicPr>
          <p:cNvPr id="21" name="Graphic 20" descr="Document outline">
            <a:extLst>
              <a:ext uri="{FF2B5EF4-FFF2-40B4-BE49-F238E27FC236}">
                <a16:creationId xmlns:a16="http://schemas.microsoft.com/office/drawing/2014/main" id="{DBA682DB-F580-4100-ABA2-AD887B39F8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8623" y="3747430"/>
            <a:ext cx="392116" cy="3921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A0A99B-7484-09A8-0D3D-726611ECB9CB}"/>
              </a:ext>
            </a:extLst>
          </p:cNvPr>
          <p:cNvSpPr txBox="1"/>
          <p:nvPr/>
        </p:nvSpPr>
        <p:spPr>
          <a:xfrm>
            <a:off x="7144557" y="3307234"/>
            <a:ext cx="1075871" cy="2311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Управление консорциумом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   </a:t>
            </a: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1D223E-758C-6AA5-67F8-C757F326254D}"/>
              </a:ext>
            </a:extLst>
          </p:cNvPr>
          <p:cNvSpPr txBox="1"/>
          <p:nvPr/>
        </p:nvSpPr>
        <p:spPr>
          <a:xfrm>
            <a:off x="7164096" y="3772580"/>
            <a:ext cx="1075871" cy="2311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Распределение финансовых</a:t>
            </a:r>
            <a:b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сред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ств сред</a:t>
            </a: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и суб-получателей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A31C5-0F09-DE7A-4B0A-04EFE84AD3F6}"/>
              </a:ext>
            </a:extLst>
          </p:cNvPr>
          <p:cNvSpPr txBox="1"/>
          <p:nvPr/>
        </p:nvSpPr>
        <p:spPr>
          <a:xfrm>
            <a:off x="9882617" y="3265025"/>
            <a:ext cx="1075871" cy="2311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Повышение потенциала</a:t>
            </a:r>
            <a:b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</a:b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суб-получателей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CAFB41-3895-0B7F-4AEC-7555D6245E4D}"/>
              </a:ext>
            </a:extLst>
          </p:cNvPr>
          <p:cNvSpPr txBox="1"/>
          <p:nvPr/>
        </p:nvSpPr>
        <p:spPr>
          <a:xfrm>
            <a:off x="9918250" y="3862743"/>
            <a:ext cx="1075871" cy="23119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Подготовка отчетов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для GCERF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818A59-F737-F424-68DF-13A27A81A449}"/>
              </a:ext>
            </a:extLst>
          </p:cNvPr>
          <p:cNvSpPr txBox="1"/>
          <p:nvPr/>
        </p:nvSpPr>
        <p:spPr>
          <a:xfrm>
            <a:off x="6640161" y="2727043"/>
            <a:ext cx="2933700" cy="303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Poppins"/>
              </a:rPr>
              <a:t>Обязанности Грантополучателя: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FCF02-3F38-3909-E09C-4DE48DA871F0}"/>
              </a:ext>
            </a:extLst>
          </p:cNvPr>
          <p:cNvSpPr txBox="1"/>
          <p:nvPr/>
        </p:nvSpPr>
        <p:spPr>
          <a:xfrm>
            <a:off x="10008474" y="5421618"/>
            <a:ext cx="2054572" cy="231196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СП реализ</a:t>
            </a:r>
            <a:r>
              <a:rPr lang="ru-RU" sz="1400" b="1" dirty="0">
                <a:solidFill>
                  <a:prstClr val="black"/>
                </a:solidFill>
                <a:latin typeface="Poppins"/>
              </a:rPr>
              <a:t>уют</a:t>
            </a: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Poppins"/>
              </a:rPr>
              <a:t>свои части проекта</a:t>
            </a:r>
            <a:endParaRPr kumimoji="0" lang="en-CH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6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8904F-4295-91CC-CC21-724149F8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00042F-5593-5690-7E79-B87877887D3B}"/>
              </a:ext>
            </a:extLst>
          </p:cNvPr>
          <p:cNvSpPr txBox="1"/>
          <p:nvPr/>
        </p:nvSpPr>
        <p:spPr>
          <a:xfrm>
            <a:off x="618480" y="2759148"/>
            <a:ext cx="10955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D22B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О грантовой программе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65097A74-A311-D95A-8AD3-B7E497BF9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33425" r="7910" b="29899"/>
          <a:stretch>
            <a:fillRect/>
          </a:stretch>
        </p:blipFill>
        <p:spPr>
          <a:xfrm>
            <a:off x="473337" y="400051"/>
            <a:ext cx="3600447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8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0ABD-2F67-7016-19C4-F9F0177F9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DE26D4-E7EE-A33D-18DF-79D81B2037F8}"/>
              </a:ext>
            </a:extLst>
          </p:cNvPr>
          <p:cNvSpPr/>
          <p:nvPr/>
        </p:nvSpPr>
        <p:spPr>
          <a:xfrm>
            <a:off x="117" y="-27519"/>
            <a:ext cx="12191767" cy="875768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51"/>
            <a:endParaRPr lang="en-US" sz="6804">
              <a:solidFill>
                <a:prstClr val="white"/>
              </a:solidFill>
              <a:latin typeface="Poppins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C4E7EF3-2C29-2996-1EFB-6715B85B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90A548-E246-A0D0-7424-DB420FF965B3}"/>
              </a:ext>
            </a:extLst>
          </p:cNvPr>
          <p:cNvSpPr txBox="1">
            <a:spLocks/>
          </p:cNvSpPr>
          <p:nvPr/>
        </p:nvSpPr>
        <p:spPr>
          <a:xfrm>
            <a:off x="347472" y="268368"/>
            <a:ext cx="11855315" cy="47508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spcBef>
                <a:spcPct val="0"/>
              </a:spcBef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Цели и задачи </a:t>
            </a:r>
            <a:endParaRPr lang="en-GB" sz="24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FD3F5055-2CB2-2CB2-B8C0-CBC458DED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308" y="2429637"/>
            <a:ext cx="785077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Задача 1. Вовлечение молодежи и расширение их прав и возможностей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Навыки</a:t>
            </a: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критического мышления и оценки онлайн-контента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Умения распознавать пропаганду и методы радикализации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Задача 2. Устранение первопричин и разработка альтернативных нарративов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Семейные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ценности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культурное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наследие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онлайн-платформ, СМИ и общественных инициатив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Привлечение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позитивных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ролевых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моделей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Задача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лидеров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молодежи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Обучение активистов, родителей, педагогов и религиозных лидеров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Дискуссии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наставничество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жизненных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навыков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Укрепление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семейной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социальной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сплочённости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85BA81-353A-A1EC-FA69-F57621012B57}"/>
              </a:ext>
            </a:extLst>
          </p:cNvPr>
          <p:cNvSpPr txBox="1"/>
          <p:nvPr/>
        </p:nvSpPr>
        <p:spPr>
          <a:xfrm>
            <a:off x="1182414" y="1187567"/>
            <a:ext cx="11009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🎯 Цель 3. Повышение устойчивости молодёжи к онлайн-радикализации</a:t>
            </a:r>
          </a:p>
          <a:p>
            <a:pPr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Фокус: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развитие критического мышления, цифровой грамотности и гражданской идентичности</a:t>
            </a:r>
          </a:p>
        </p:txBody>
      </p:sp>
    </p:spTree>
    <p:extLst>
      <p:ext uri="{BB962C8B-B14F-4D97-AF65-F5344CB8AC3E}">
        <p14:creationId xmlns:p14="http://schemas.microsoft.com/office/powerpoint/2010/main" val="4608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34555-D504-ED2D-9070-82028DE4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97A003-C9DD-92E3-18D2-7C60B9420692}"/>
              </a:ext>
            </a:extLst>
          </p:cNvPr>
          <p:cNvSpPr/>
          <p:nvPr/>
        </p:nvSpPr>
        <p:spPr>
          <a:xfrm>
            <a:off x="117" y="-27519"/>
            <a:ext cx="12191767" cy="875768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51"/>
            <a:endParaRPr lang="en-US" sz="6804">
              <a:solidFill>
                <a:prstClr val="white"/>
              </a:solidFill>
              <a:latin typeface="Poppi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3D4382-A8B1-00BB-0108-2309940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0312"/>
            <a:ext cx="11855315" cy="475086"/>
          </a:xfrm>
          <a:noFill/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5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05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58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1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63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16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69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421" algn="l" defTabSz="914105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Poppins Black"/>
                <a:cs typeface="Poppins Black"/>
              </a:rPr>
              <a:t>Целевые группы</a:t>
            </a:r>
            <a:endParaRPr lang="en-GB" sz="24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pSp>
        <p:nvGrpSpPr>
          <p:cNvPr id="2" name="Graphic 2" descr="Group of people outline">
            <a:extLst>
              <a:ext uri="{FF2B5EF4-FFF2-40B4-BE49-F238E27FC236}">
                <a16:creationId xmlns:a16="http://schemas.microsoft.com/office/drawing/2014/main" id="{FF8996D4-52AC-E41E-F2EF-DC5C97E7C962}"/>
              </a:ext>
            </a:extLst>
          </p:cNvPr>
          <p:cNvGrpSpPr/>
          <p:nvPr/>
        </p:nvGrpSpPr>
        <p:grpSpPr>
          <a:xfrm>
            <a:off x="8719045" y="2389538"/>
            <a:ext cx="2227590" cy="2078921"/>
            <a:chOff x="8227417" y="2206640"/>
            <a:chExt cx="2792140" cy="2670185"/>
          </a:xfrm>
          <a:solidFill>
            <a:srgbClr val="310F96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7F4B0D-7782-2DB8-190A-AF63DC565A5D}"/>
                </a:ext>
              </a:extLst>
            </p:cNvPr>
            <p:cNvSpPr/>
            <p:nvPr/>
          </p:nvSpPr>
          <p:spPr>
            <a:xfrm>
              <a:off x="8796738" y="3891431"/>
              <a:ext cx="503348" cy="508575"/>
            </a:xfrm>
            <a:custGeom>
              <a:avLst/>
              <a:gdLst>
                <a:gd name="connsiteX0" fmla="*/ 450365 w 503348"/>
                <a:gd name="connsiteY0" fmla="*/ 96859 h 508575"/>
                <a:gd name="connsiteX1" fmla="*/ 424489 w 503348"/>
                <a:gd name="connsiteY1" fmla="*/ 56901 h 508575"/>
                <a:gd name="connsiteX2" fmla="*/ 330842 w 503348"/>
                <a:gd name="connsiteY2" fmla="*/ 11222 h 508575"/>
                <a:gd name="connsiteX3" fmla="*/ 172729 w 503348"/>
                <a:gd name="connsiteY3" fmla="*/ 11222 h 508575"/>
                <a:gd name="connsiteX4" fmla="*/ 78923 w 503348"/>
                <a:gd name="connsiteY4" fmla="*/ 56965 h 508575"/>
                <a:gd name="connsiteX5" fmla="*/ 52984 w 503348"/>
                <a:gd name="connsiteY5" fmla="*/ 96954 h 508575"/>
                <a:gd name="connsiteX6" fmla="*/ 52348 w 503348"/>
                <a:gd name="connsiteY6" fmla="*/ 100133 h 508575"/>
                <a:gd name="connsiteX7" fmla="*/ 311 w 503348"/>
                <a:gd name="connsiteY7" fmla="*/ 472369 h 508575"/>
                <a:gd name="connsiteX8" fmla="*/ 27363 w 503348"/>
                <a:gd name="connsiteY8" fmla="*/ 508258 h 508575"/>
                <a:gd name="connsiteX9" fmla="*/ 31781 w 503348"/>
                <a:gd name="connsiteY9" fmla="*/ 508576 h 508575"/>
                <a:gd name="connsiteX10" fmla="*/ 63220 w 503348"/>
                <a:gd name="connsiteY10" fmla="*/ 481206 h 508575"/>
                <a:gd name="connsiteX11" fmla="*/ 115002 w 503348"/>
                <a:gd name="connsiteY11" fmla="*/ 111036 h 508575"/>
                <a:gd name="connsiteX12" fmla="*/ 117037 w 503348"/>
                <a:gd name="connsiteY12" fmla="*/ 107857 h 508575"/>
                <a:gd name="connsiteX13" fmla="*/ 189259 w 503348"/>
                <a:gd name="connsiteY13" fmla="*/ 72636 h 508575"/>
                <a:gd name="connsiteX14" fmla="*/ 314249 w 503348"/>
                <a:gd name="connsiteY14" fmla="*/ 72636 h 508575"/>
                <a:gd name="connsiteX15" fmla="*/ 386280 w 503348"/>
                <a:gd name="connsiteY15" fmla="*/ 107794 h 508575"/>
                <a:gd name="connsiteX16" fmla="*/ 388315 w 503348"/>
                <a:gd name="connsiteY16" fmla="*/ 110972 h 508575"/>
                <a:gd name="connsiteX17" fmla="*/ 440097 w 503348"/>
                <a:gd name="connsiteY17" fmla="*/ 481111 h 508575"/>
                <a:gd name="connsiteX18" fmla="*/ 471504 w 503348"/>
                <a:gd name="connsiteY18" fmla="*/ 508480 h 508575"/>
                <a:gd name="connsiteX19" fmla="*/ 475986 w 503348"/>
                <a:gd name="connsiteY19" fmla="*/ 508162 h 508575"/>
                <a:gd name="connsiteX20" fmla="*/ 503037 w 503348"/>
                <a:gd name="connsiteY20" fmla="*/ 472274 h 508575"/>
                <a:gd name="connsiteX21" fmla="*/ 451032 w 503348"/>
                <a:gd name="connsiteY21" fmla="*/ 100165 h 508575"/>
                <a:gd name="connsiteX22" fmla="*/ 450365 w 503348"/>
                <a:gd name="connsiteY22" fmla="*/ 96859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3348" h="508575">
                  <a:moveTo>
                    <a:pt x="450365" y="96859"/>
                  </a:moveTo>
                  <a:cubicBezTo>
                    <a:pt x="446693" y="80917"/>
                    <a:pt x="437535" y="66774"/>
                    <a:pt x="424489" y="56901"/>
                  </a:cubicBezTo>
                  <a:cubicBezTo>
                    <a:pt x="396452" y="35873"/>
                    <a:pt x="364671" y="20370"/>
                    <a:pt x="330842" y="11222"/>
                  </a:cubicBezTo>
                  <a:cubicBezTo>
                    <a:pt x="279200" y="-3741"/>
                    <a:pt x="224372" y="-3741"/>
                    <a:pt x="172729" y="11222"/>
                  </a:cubicBezTo>
                  <a:cubicBezTo>
                    <a:pt x="138837" y="20367"/>
                    <a:pt x="106998" y="35893"/>
                    <a:pt x="78923" y="56965"/>
                  </a:cubicBezTo>
                  <a:cubicBezTo>
                    <a:pt x="65845" y="66832"/>
                    <a:pt x="56662" y="80990"/>
                    <a:pt x="52984" y="96954"/>
                  </a:cubicBezTo>
                  <a:cubicBezTo>
                    <a:pt x="52730" y="98035"/>
                    <a:pt x="52507" y="99147"/>
                    <a:pt x="52348" y="100133"/>
                  </a:cubicBezTo>
                  <a:lnTo>
                    <a:pt x="311" y="472369"/>
                  </a:lnTo>
                  <a:cubicBezTo>
                    <a:pt x="-2124" y="489748"/>
                    <a:pt x="9985" y="505813"/>
                    <a:pt x="27363" y="508258"/>
                  </a:cubicBezTo>
                  <a:cubicBezTo>
                    <a:pt x="28825" y="508471"/>
                    <a:pt x="30303" y="508576"/>
                    <a:pt x="31781" y="508576"/>
                  </a:cubicBezTo>
                  <a:cubicBezTo>
                    <a:pt x="47615" y="508557"/>
                    <a:pt x="61020" y="496887"/>
                    <a:pt x="63220" y="481206"/>
                  </a:cubicBezTo>
                  <a:lnTo>
                    <a:pt x="115002" y="111036"/>
                  </a:lnTo>
                  <a:cubicBezTo>
                    <a:pt x="115295" y="109774"/>
                    <a:pt x="116013" y="108652"/>
                    <a:pt x="117037" y="107857"/>
                  </a:cubicBezTo>
                  <a:cubicBezTo>
                    <a:pt x="138652" y="91633"/>
                    <a:pt x="163164" y="79680"/>
                    <a:pt x="189259" y="72636"/>
                  </a:cubicBezTo>
                  <a:cubicBezTo>
                    <a:pt x="230052" y="60598"/>
                    <a:pt x="273455" y="60598"/>
                    <a:pt x="314249" y="72636"/>
                  </a:cubicBezTo>
                  <a:cubicBezTo>
                    <a:pt x="340274" y="79674"/>
                    <a:pt x="364722" y="91604"/>
                    <a:pt x="386280" y="107794"/>
                  </a:cubicBezTo>
                  <a:cubicBezTo>
                    <a:pt x="387304" y="108588"/>
                    <a:pt x="388022" y="109710"/>
                    <a:pt x="388315" y="110972"/>
                  </a:cubicBezTo>
                  <a:lnTo>
                    <a:pt x="440097" y="481111"/>
                  </a:lnTo>
                  <a:cubicBezTo>
                    <a:pt x="442297" y="496779"/>
                    <a:pt x="455683" y="508445"/>
                    <a:pt x="471504" y="508480"/>
                  </a:cubicBezTo>
                  <a:cubicBezTo>
                    <a:pt x="473004" y="508484"/>
                    <a:pt x="474501" y="508378"/>
                    <a:pt x="475986" y="508162"/>
                  </a:cubicBezTo>
                  <a:cubicBezTo>
                    <a:pt x="493364" y="505718"/>
                    <a:pt x="505472" y="489652"/>
                    <a:pt x="503037" y="472274"/>
                  </a:cubicBezTo>
                  <a:lnTo>
                    <a:pt x="451032" y="100165"/>
                  </a:lnTo>
                  <a:cubicBezTo>
                    <a:pt x="450873" y="99052"/>
                    <a:pt x="450651" y="97946"/>
                    <a:pt x="450365" y="96859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01A77-44A3-DB7D-9F8E-A89B5010DDA9}"/>
                </a:ext>
              </a:extLst>
            </p:cNvPr>
            <p:cNvSpPr/>
            <p:nvPr/>
          </p:nvSpPr>
          <p:spPr>
            <a:xfrm>
              <a:off x="8921086" y="3605308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9"/>
                    <a:pt x="197374" y="0"/>
                    <a:pt x="127152" y="0"/>
                  </a:cubicBezTo>
                  <a:cubicBezTo>
                    <a:pt x="56929" y="0"/>
                    <a:pt x="0" y="56929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39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39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88E177-A06B-6123-029B-1F40567FF14A}"/>
                </a:ext>
              </a:extLst>
            </p:cNvPr>
            <p:cNvSpPr/>
            <p:nvPr/>
          </p:nvSpPr>
          <p:spPr>
            <a:xfrm>
              <a:off x="8227417" y="3891400"/>
              <a:ext cx="503346" cy="508606"/>
            </a:xfrm>
            <a:custGeom>
              <a:avLst/>
              <a:gdLst>
                <a:gd name="connsiteX0" fmla="*/ 450333 w 503346"/>
                <a:gd name="connsiteY0" fmla="*/ 96921 h 508606"/>
                <a:gd name="connsiteX1" fmla="*/ 424394 w 503346"/>
                <a:gd name="connsiteY1" fmla="*/ 56932 h 508606"/>
                <a:gd name="connsiteX2" fmla="*/ 330906 w 503346"/>
                <a:gd name="connsiteY2" fmla="*/ 11253 h 508606"/>
                <a:gd name="connsiteX3" fmla="*/ 251627 w 503346"/>
                <a:gd name="connsiteY3" fmla="*/ 0 h 508606"/>
                <a:gd name="connsiteX4" fmla="*/ 172634 w 503346"/>
                <a:gd name="connsiteY4" fmla="*/ 11189 h 508606"/>
                <a:gd name="connsiteX5" fmla="*/ 78859 w 503346"/>
                <a:gd name="connsiteY5" fmla="*/ 56932 h 508606"/>
                <a:gd name="connsiteX6" fmla="*/ 52920 w 503346"/>
                <a:gd name="connsiteY6" fmla="*/ 96921 h 508606"/>
                <a:gd name="connsiteX7" fmla="*/ 52285 w 503346"/>
                <a:gd name="connsiteY7" fmla="*/ 100100 h 508606"/>
                <a:gd name="connsiteX8" fmla="*/ 311 w 503346"/>
                <a:gd name="connsiteY8" fmla="*/ 472400 h 508606"/>
                <a:gd name="connsiteX9" fmla="*/ 27363 w 503346"/>
                <a:gd name="connsiteY9" fmla="*/ 508289 h 508606"/>
                <a:gd name="connsiteX10" fmla="*/ 31813 w 503346"/>
                <a:gd name="connsiteY10" fmla="*/ 508607 h 508606"/>
                <a:gd name="connsiteX11" fmla="*/ 63251 w 503346"/>
                <a:gd name="connsiteY11" fmla="*/ 481237 h 508606"/>
                <a:gd name="connsiteX12" fmla="*/ 114970 w 503346"/>
                <a:gd name="connsiteY12" fmla="*/ 111067 h 508606"/>
                <a:gd name="connsiteX13" fmla="*/ 117005 w 503346"/>
                <a:gd name="connsiteY13" fmla="*/ 107888 h 508606"/>
                <a:gd name="connsiteX14" fmla="*/ 189195 w 503346"/>
                <a:gd name="connsiteY14" fmla="*/ 72667 h 508606"/>
                <a:gd name="connsiteX15" fmla="*/ 251627 w 503346"/>
                <a:gd name="connsiteY15" fmla="*/ 63576 h 508606"/>
                <a:gd name="connsiteX16" fmla="*/ 314217 w 503346"/>
                <a:gd name="connsiteY16" fmla="*/ 72635 h 508606"/>
                <a:gd name="connsiteX17" fmla="*/ 386249 w 503346"/>
                <a:gd name="connsiteY17" fmla="*/ 107793 h 508606"/>
                <a:gd name="connsiteX18" fmla="*/ 388283 w 503346"/>
                <a:gd name="connsiteY18" fmla="*/ 110972 h 508606"/>
                <a:gd name="connsiteX19" fmla="*/ 440065 w 503346"/>
                <a:gd name="connsiteY19" fmla="*/ 481142 h 508606"/>
                <a:gd name="connsiteX20" fmla="*/ 471504 w 503346"/>
                <a:gd name="connsiteY20" fmla="*/ 508511 h 508606"/>
                <a:gd name="connsiteX21" fmla="*/ 475954 w 503346"/>
                <a:gd name="connsiteY21" fmla="*/ 508193 h 508606"/>
                <a:gd name="connsiteX22" fmla="*/ 503037 w 503346"/>
                <a:gd name="connsiteY22" fmla="*/ 472314 h 508606"/>
                <a:gd name="connsiteX23" fmla="*/ 503037 w 503346"/>
                <a:gd name="connsiteY23" fmla="*/ 472305 h 508606"/>
                <a:gd name="connsiteX24" fmla="*/ 450969 w 503346"/>
                <a:gd name="connsiteY24" fmla="*/ 100196 h 508606"/>
                <a:gd name="connsiteX25" fmla="*/ 450333 w 503346"/>
                <a:gd name="connsiteY25" fmla="*/ 96921 h 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3346" h="508606">
                  <a:moveTo>
                    <a:pt x="450333" y="96921"/>
                  </a:moveTo>
                  <a:cubicBezTo>
                    <a:pt x="446655" y="80957"/>
                    <a:pt x="437472" y="66799"/>
                    <a:pt x="424394" y="56932"/>
                  </a:cubicBezTo>
                  <a:cubicBezTo>
                    <a:pt x="396414" y="35908"/>
                    <a:pt x="364687" y="20405"/>
                    <a:pt x="330906" y="11253"/>
                  </a:cubicBezTo>
                  <a:cubicBezTo>
                    <a:pt x="305097" y="3993"/>
                    <a:pt x="278437" y="210"/>
                    <a:pt x="251627" y="0"/>
                  </a:cubicBezTo>
                  <a:cubicBezTo>
                    <a:pt x="224915" y="219"/>
                    <a:pt x="198353" y="3983"/>
                    <a:pt x="172634" y="11189"/>
                  </a:cubicBezTo>
                  <a:cubicBezTo>
                    <a:pt x="138756" y="20351"/>
                    <a:pt x="106932" y="35873"/>
                    <a:pt x="78859" y="56932"/>
                  </a:cubicBezTo>
                  <a:cubicBezTo>
                    <a:pt x="65781" y="66799"/>
                    <a:pt x="56597" y="80957"/>
                    <a:pt x="52920" y="96921"/>
                  </a:cubicBezTo>
                  <a:cubicBezTo>
                    <a:pt x="52666" y="98002"/>
                    <a:pt x="52444" y="99115"/>
                    <a:pt x="52285" y="100100"/>
                  </a:cubicBezTo>
                  <a:lnTo>
                    <a:pt x="311" y="472400"/>
                  </a:lnTo>
                  <a:cubicBezTo>
                    <a:pt x="-2124" y="489779"/>
                    <a:pt x="9985" y="505844"/>
                    <a:pt x="27363" y="508289"/>
                  </a:cubicBezTo>
                  <a:cubicBezTo>
                    <a:pt x="28837" y="508502"/>
                    <a:pt x="30324" y="508610"/>
                    <a:pt x="31813" y="508607"/>
                  </a:cubicBezTo>
                  <a:cubicBezTo>
                    <a:pt x="47646" y="508588"/>
                    <a:pt x="61051" y="496918"/>
                    <a:pt x="63251" y="481237"/>
                  </a:cubicBezTo>
                  <a:lnTo>
                    <a:pt x="114970" y="111067"/>
                  </a:lnTo>
                  <a:cubicBezTo>
                    <a:pt x="115250" y="109799"/>
                    <a:pt x="115971" y="108673"/>
                    <a:pt x="117005" y="107888"/>
                  </a:cubicBezTo>
                  <a:cubicBezTo>
                    <a:pt x="138617" y="91676"/>
                    <a:pt x="163116" y="79721"/>
                    <a:pt x="189195" y="72667"/>
                  </a:cubicBezTo>
                  <a:cubicBezTo>
                    <a:pt x="209511" y="66888"/>
                    <a:pt x="230507" y="63830"/>
                    <a:pt x="251627" y="63576"/>
                  </a:cubicBezTo>
                  <a:cubicBezTo>
                    <a:pt x="272801" y="63798"/>
                    <a:pt x="293851" y="66844"/>
                    <a:pt x="314217" y="72635"/>
                  </a:cubicBezTo>
                  <a:cubicBezTo>
                    <a:pt x="340242" y="79673"/>
                    <a:pt x="364690" y="91603"/>
                    <a:pt x="386249" y="107793"/>
                  </a:cubicBezTo>
                  <a:cubicBezTo>
                    <a:pt x="387282" y="108578"/>
                    <a:pt x="388003" y="109703"/>
                    <a:pt x="388283" y="110972"/>
                  </a:cubicBezTo>
                  <a:lnTo>
                    <a:pt x="440065" y="481142"/>
                  </a:lnTo>
                  <a:cubicBezTo>
                    <a:pt x="442265" y="496823"/>
                    <a:pt x="455670" y="508492"/>
                    <a:pt x="471504" y="508511"/>
                  </a:cubicBezTo>
                  <a:cubicBezTo>
                    <a:pt x="472995" y="508515"/>
                    <a:pt x="474479" y="508410"/>
                    <a:pt x="475954" y="508193"/>
                  </a:cubicBezTo>
                  <a:cubicBezTo>
                    <a:pt x="493342" y="505765"/>
                    <a:pt x="505466" y="489699"/>
                    <a:pt x="503037" y="472314"/>
                  </a:cubicBezTo>
                  <a:cubicBezTo>
                    <a:pt x="503037" y="472311"/>
                    <a:pt x="503037" y="472308"/>
                    <a:pt x="503037" y="472305"/>
                  </a:cubicBezTo>
                  <a:lnTo>
                    <a:pt x="450969" y="100196"/>
                  </a:lnTo>
                  <a:cubicBezTo>
                    <a:pt x="450819" y="99092"/>
                    <a:pt x="450606" y="97999"/>
                    <a:pt x="450333" y="96921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D6E677-73FB-C264-1344-F87573961AA1}"/>
                </a:ext>
              </a:extLst>
            </p:cNvPr>
            <p:cNvSpPr/>
            <p:nvPr/>
          </p:nvSpPr>
          <p:spPr>
            <a:xfrm>
              <a:off x="8351701" y="3605308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9"/>
                    <a:pt x="197374" y="0"/>
                    <a:pt x="127152" y="0"/>
                  </a:cubicBezTo>
                  <a:cubicBezTo>
                    <a:pt x="56928" y="0"/>
                    <a:pt x="0" y="56929"/>
                    <a:pt x="0" y="127152"/>
                  </a:cubicBezTo>
                  <a:cubicBezTo>
                    <a:pt x="0" y="197374"/>
                    <a:pt x="56928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39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39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1EEE09E-577E-CFCB-54E5-6F75AC97ABCE}"/>
                </a:ext>
              </a:extLst>
            </p:cNvPr>
            <p:cNvSpPr/>
            <p:nvPr/>
          </p:nvSpPr>
          <p:spPr>
            <a:xfrm>
              <a:off x="8952874" y="4050339"/>
              <a:ext cx="190727" cy="825118"/>
            </a:xfrm>
            <a:custGeom>
              <a:avLst/>
              <a:gdLst>
                <a:gd name="connsiteX0" fmla="*/ 190727 w 190727"/>
                <a:gd name="connsiteY0" fmla="*/ 31788 h 825118"/>
                <a:gd name="connsiteX1" fmla="*/ 158940 w 190727"/>
                <a:gd name="connsiteY1" fmla="*/ 0 h 825118"/>
                <a:gd name="connsiteX2" fmla="*/ 127152 w 190727"/>
                <a:gd name="connsiteY2" fmla="*/ 31788 h 825118"/>
                <a:gd name="connsiteX3" fmla="*/ 127152 w 190727"/>
                <a:gd name="connsiteY3" fmla="*/ 317879 h 825118"/>
                <a:gd name="connsiteX4" fmla="*/ 63576 w 190727"/>
                <a:gd name="connsiteY4" fmla="*/ 317879 h 825118"/>
                <a:gd name="connsiteX5" fmla="*/ 63576 w 190727"/>
                <a:gd name="connsiteY5" fmla="*/ 31788 h 825118"/>
                <a:gd name="connsiteX6" fmla="*/ 31788 w 190727"/>
                <a:gd name="connsiteY6" fmla="*/ 0 h 825118"/>
                <a:gd name="connsiteX7" fmla="*/ 0 w 190727"/>
                <a:gd name="connsiteY7" fmla="*/ 31788 h 825118"/>
                <a:gd name="connsiteX8" fmla="*/ 0 w 190727"/>
                <a:gd name="connsiteY8" fmla="*/ 825119 h 825118"/>
                <a:gd name="connsiteX9" fmla="*/ 63576 w 190727"/>
                <a:gd name="connsiteY9" fmla="*/ 825119 h 825118"/>
                <a:gd name="connsiteX10" fmla="*/ 63576 w 190727"/>
                <a:gd name="connsiteY10" fmla="*/ 381455 h 825118"/>
                <a:gd name="connsiteX11" fmla="*/ 127152 w 190727"/>
                <a:gd name="connsiteY11" fmla="*/ 381455 h 825118"/>
                <a:gd name="connsiteX12" fmla="*/ 127152 w 190727"/>
                <a:gd name="connsiteY12" fmla="*/ 825119 h 825118"/>
                <a:gd name="connsiteX13" fmla="*/ 190727 w 190727"/>
                <a:gd name="connsiteY13" fmla="*/ 825119 h 825118"/>
                <a:gd name="connsiteX14" fmla="*/ 190727 w 190727"/>
                <a:gd name="connsiteY14" fmla="*/ 127152 h 825118"/>
                <a:gd name="connsiteX15" fmla="*/ 190727 w 190727"/>
                <a:gd name="connsiteY15" fmla="*/ 127152 h 82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727" h="825118">
                  <a:moveTo>
                    <a:pt x="190727" y="31788"/>
                  </a:moveTo>
                  <a:cubicBezTo>
                    <a:pt x="190727" y="14231"/>
                    <a:pt x="176496" y="0"/>
                    <a:pt x="158940" y="0"/>
                  </a:cubicBezTo>
                  <a:cubicBezTo>
                    <a:pt x="141383" y="0"/>
                    <a:pt x="127152" y="14231"/>
                    <a:pt x="127152" y="31788"/>
                  </a:cubicBezTo>
                  <a:lnTo>
                    <a:pt x="127152" y="317879"/>
                  </a:lnTo>
                  <a:lnTo>
                    <a:pt x="63576" y="317879"/>
                  </a:lnTo>
                  <a:lnTo>
                    <a:pt x="63576" y="31788"/>
                  </a:lnTo>
                  <a:cubicBezTo>
                    <a:pt x="63576" y="14231"/>
                    <a:pt x="49344" y="0"/>
                    <a:pt x="31788" y="0"/>
                  </a:cubicBezTo>
                  <a:cubicBezTo>
                    <a:pt x="14231" y="0"/>
                    <a:pt x="0" y="14231"/>
                    <a:pt x="0" y="31788"/>
                  </a:cubicBezTo>
                  <a:lnTo>
                    <a:pt x="0" y="825119"/>
                  </a:lnTo>
                  <a:lnTo>
                    <a:pt x="63576" y="825119"/>
                  </a:lnTo>
                  <a:lnTo>
                    <a:pt x="63576" y="381455"/>
                  </a:lnTo>
                  <a:lnTo>
                    <a:pt x="127152" y="381455"/>
                  </a:lnTo>
                  <a:lnTo>
                    <a:pt x="127152" y="825119"/>
                  </a:lnTo>
                  <a:lnTo>
                    <a:pt x="190727" y="825119"/>
                  </a:lnTo>
                  <a:lnTo>
                    <a:pt x="190727" y="127152"/>
                  </a:lnTo>
                  <a:lnTo>
                    <a:pt x="190727" y="127152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CF8FF4-A3C1-50F8-1D11-66FB04B00163}"/>
                </a:ext>
              </a:extLst>
            </p:cNvPr>
            <p:cNvSpPr/>
            <p:nvPr/>
          </p:nvSpPr>
          <p:spPr>
            <a:xfrm>
              <a:off x="8258594" y="4050339"/>
              <a:ext cx="440548" cy="826485"/>
            </a:xfrm>
            <a:custGeom>
              <a:avLst/>
              <a:gdLst>
                <a:gd name="connsiteX0" fmla="*/ 315622 w 440548"/>
                <a:gd name="connsiteY0" fmla="*/ 31788 h 826485"/>
                <a:gd name="connsiteX1" fmla="*/ 283834 w 440548"/>
                <a:gd name="connsiteY1" fmla="*/ 0 h 826485"/>
                <a:gd name="connsiteX2" fmla="*/ 283834 w 440548"/>
                <a:gd name="connsiteY2" fmla="*/ 0 h 826485"/>
                <a:gd name="connsiteX3" fmla="*/ 252046 w 440548"/>
                <a:gd name="connsiteY3" fmla="*/ 31788 h 826485"/>
                <a:gd name="connsiteX4" fmla="*/ 252046 w 440548"/>
                <a:gd name="connsiteY4" fmla="*/ 177694 h 826485"/>
                <a:gd name="connsiteX5" fmla="*/ 349699 w 440548"/>
                <a:gd name="connsiteY5" fmla="*/ 445031 h 826485"/>
                <a:gd name="connsiteX6" fmla="*/ 90882 w 440548"/>
                <a:gd name="connsiteY6" fmla="*/ 445031 h 826485"/>
                <a:gd name="connsiteX7" fmla="*/ 188471 w 440548"/>
                <a:gd name="connsiteY7" fmla="*/ 177663 h 826485"/>
                <a:gd name="connsiteX8" fmla="*/ 188471 w 440548"/>
                <a:gd name="connsiteY8" fmla="*/ 172068 h 826485"/>
                <a:gd name="connsiteX9" fmla="*/ 188471 w 440548"/>
                <a:gd name="connsiteY9" fmla="*/ 172068 h 826485"/>
                <a:gd name="connsiteX10" fmla="*/ 188471 w 440548"/>
                <a:gd name="connsiteY10" fmla="*/ 31788 h 826485"/>
                <a:gd name="connsiteX11" fmla="*/ 156683 w 440548"/>
                <a:gd name="connsiteY11" fmla="*/ 0 h 826485"/>
                <a:gd name="connsiteX12" fmla="*/ 156683 w 440548"/>
                <a:gd name="connsiteY12" fmla="*/ 0 h 826485"/>
                <a:gd name="connsiteX13" fmla="*/ 124895 w 440548"/>
                <a:gd name="connsiteY13" fmla="*/ 31788 h 826485"/>
                <a:gd name="connsiteX14" fmla="*/ 124895 w 440548"/>
                <a:gd name="connsiteY14" fmla="*/ 166473 h 826485"/>
                <a:gd name="connsiteX15" fmla="*/ 0 w 440548"/>
                <a:gd name="connsiteY15" fmla="*/ 508607 h 826485"/>
                <a:gd name="connsiteX16" fmla="*/ 124895 w 440548"/>
                <a:gd name="connsiteY16" fmla="*/ 508607 h 826485"/>
                <a:gd name="connsiteX17" fmla="*/ 124895 w 440548"/>
                <a:gd name="connsiteY17" fmla="*/ 826486 h 826485"/>
                <a:gd name="connsiteX18" fmla="*/ 188471 w 440548"/>
                <a:gd name="connsiteY18" fmla="*/ 826486 h 826485"/>
                <a:gd name="connsiteX19" fmla="*/ 188471 w 440548"/>
                <a:gd name="connsiteY19" fmla="*/ 508607 h 826485"/>
                <a:gd name="connsiteX20" fmla="*/ 252046 w 440548"/>
                <a:gd name="connsiteY20" fmla="*/ 508607 h 826485"/>
                <a:gd name="connsiteX21" fmla="*/ 252046 w 440548"/>
                <a:gd name="connsiteY21" fmla="*/ 826486 h 826485"/>
                <a:gd name="connsiteX22" fmla="*/ 315622 w 440548"/>
                <a:gd name="connsiteY22" fmla="*/ 826486 h 826485"/>
                <a:gd name="connsiteX23" fmla="*/ 315622 w 440548"/>
                <a:gd name="connsiteY23" fmla="*/ 508607 h 826485"/>
                <a:gd name="connsiteX24" fmla="*/ 440549 w 440548"/>
                <a:gd name="connsiteY24" fmla="*/ 508607 h 826485"/>
                <a:gd name="connsiteX25" fmla="*/ 315622 w 440548"/>
                <a:gd name="connsiteY25" fmla="*/ 166410 h 82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0548" h="826485">
                  <a:moveTo>
                    <a:pt x="315622" y="31788"/>
                  </a:moveTo>
                  <a:cubicBezTo>
                    <a:pt x="315622" y="14231"/>
                    <a:pt x="301391" y="0"/>
                    <a:pt x="283834" y="0"/>
                  </a:cubicBezTo>
                  <a:lnTo>
                    <a:pt x="283834" y="0"/>
                  </a:lnTo>
                  <a:cubicBezTo>
                    <a:pt x="266278" y="0"/>
                    <a:pt x="252046" y="14231"/>
                    <a:pt x="252046" y="31788"/>
                  </a:cubicBezTo>
                  <a:lnTo>
                    <a:pt x="252046" y="177694"/>
                  </a:lnTo>
                  <a:lnTo>
                    <a:pt x="349699" y="445031"/>
                  </a:lnTo>
                  <a:lnTo>
                    <a:pt x="90882" y="445031"/>
                  </a:lnTo>
                  <a:lnTo>
                    <a:pt x="188471" y="177663"/>
                  </a:lnTo>
                  <a:lnTo>
                    <a:pt x="188471" y="172068"/>
                  </a:lnTo>
                  <a:lnTo>
                    <a:pt x="188471" y="172068"/>
                  </a:lnTo>
                  <a:lnTo>
                    <a:pt x="188471" y="31788"/>
                  </a:lnTo>
                  <a:cubicBezTo>
                    <a:pt x="188471" y="14231"/>
                    <a:pt x="174239" y="0"/>
                    <a:pt x="156683" y="0"/>
                  </a:cubicBezTo>
                  <a:lnTo>
                    <a:pt x="156683" y="0"/>
                  </a:lnTo>
                  <a:cubicBezTo>
                    <a:pt x="139126" y="0"/>
                    <a:pt x="124895" y="14231"/>
                    <a:pt x="124895" y="31788"/>
                  </a:cubicBezTo>
                  <a:lnTo>
                    <a:pt x="124895" y="166473"/>
                  </a:lnTo>
                  <a:lnTo>
                    <a:pt x="0" y="508607"/>
                  </a:lnTo>
                  <a:lnTo>
                    <a:pt x="124895" y="508607"/>
                  </a:lnTo>
                  <a:lnTo>
                    <a:pt x="124895" y="826486"/>
                  </a:lnTo>
                  <a:lnTo>
                    <a:pt x="188471" y="826486"/>
                  </a:lnTo>
                  <a:lnTo>
                    <a:pt x="188471" y="508607"/>
                  </a:lnTo>
                  <a:lnTo>
                    <a:pt x="252046" y="508607"/>
                  </a:lnTo>
                  <a:lnTo>
                    <a:pt x="252046" y="826486"/>
                  </a:lnTo>
                  <a:lnTo>
                    <a:pt x="315622" y="826486"/>
                  </a:lnTo>
                  <a:lnTo>
                    <a:pt x="315622" y="508607"/>
                  </a:lnTo>
                  <a:lnTo>
                    <a:pt x="440549" y="508607"/>
                  </a:lnTo>
                  <a:lnTo>
                    <a:pt x="315622" y="166410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EB7756-3735-8D2B-2799-52F2BBA645A5}"/>
                </a:ext>
              </a:extLst>
            </p:cNvPr>
            <p:cNvSpPr/>
            <p:nvPr/>
          </p:nvSpPr>
          <p:spPr>
            <a:xfrm>
              <a:off x="9941103" y="3891431"/>
              <a:ext cx="503348" cy="508575"/>
            </a:xfrm>
            <a:custGeom>
              <a:avLst/>
              <a:gdLst>
                <a:gd name="connsiteX0" fmla="*/ 450365 w 503348"/>
                <a:gd name="connsiteY0" fmla="*/ 96859 h 508575"/>
                <a:gd name="connsiteX1" fmla="*/ 424489 w 503348"/>
                <a:gd name="connsiteY1" fmla="*/ 56901 h 508575"/>
                <a:gd name="connsiteX2" fmla="*/ 330842 w 503348"/>
                <a:gd name="connsiteY2" fmla="*/ 11222 h 508575"/>
                <a:gd name="connsiteX3" fmla="*/ 172729 w 503348"/>
                <a:gd name="connsiteY3" fmla="*/ 11222 h 508575"/>
                <a:gd name="connsiteX4" fmla="*/ 78923 w 503348"/>
                <a:gd name="connsiteY4" fmla="*/ 56965 h 508575"/>
                <a:gd name="connsiteX5" fmla="*/ 52984 w 503348"/>
                <a:gd name="connsiteY5" fmla="*/ 96954 h 508575"/>
                <a:gd name="connsiteX6" fmla="*/ 52348 w 503348"/>
                <a:gd name="connsiteY6" fmla="*/ 100133 h 508575"/>
                <a:gd name="connsiteX7" fmla="*/ 311 w 503348"/>
                <a:gd name="connsiteY7" fmla="*/ 472369 h 508575"/>
                <a:gd name="connsiteX8" fmla="*/ 27363 w 503348"/>
                <a:gd name="connsiteY8" fmla="*/ 508258 h 508575"/>
                <a:gd name="connsiteX9" fmla="*/ 31782 w 503348"/>
                <a:gd name="connsiteY9" fmla="*/ 508576 h 508575"/>
                <a:gd name="connsiteX10" fmla="*/ 63220 w 503348"/>
                <a:gd name="connsiteY10" fmla="*/ 481206 h 508575"/>
                <a:gd name="connsiteX11" fmla="*/ 115002 w 503348"/>
                <a:gd name="connsiteY11" fmla="*/ 111036 h 508575"/>
                <a:gd name="connsiteX12" fmla="*/ 117037 w 503348"/>
                <a:gd name="connsiteY12" fmla="*/ 107857 h 508575"/>
                <a:gd name="connsiteX13" fmla="*/ 189259 w 503348"/>
                <a:gd name="connsiteY13" fmla="*/ 72636 h 508575"/>
                <a:gd name="connsiteX14" fmla="*/ 314249 w 503348"/>
                <a:gd name="connsiteY14" fmla="*/ 72636 h 508575"/>
                <a:gd name="connsiteX15" fmla="*/ 386280 w 503348"/>
                <a:gd name="connsiteY15" fmla="*/ 107794 h 508575"/>
                <a:gd name="connsiteX16" fmla="*/ 388315 w 503348"/>
                <a:gd name="connsiteY16" fmla="*/ 110972 h 508575"/>
                <a:gd name="connsiteX17" fmla="*/ 440097 w 503348"/>
                <a:gd name="connsiteY17" fmla="*/ 481111 h 508575"/>
                <a:gd name="connsiteX18" fmla="*/ 471504 w 503348"/>
                <a:gd name="connsiteY18" fmla="*/ 508480 h 508575"/>
                <a:gd name="connsiteX19" fmla="*/ 475986 w 503348"/>
                <a:gd name="connsiteY19" fmla="*/ 508162 h 508575"/>
                <a:gd name="connsiteX20" fmla="*/ 503037 w 503348"/>
                <a:gd name="connsiteY20" fmla="*/ 472274 h 508575"/>
                <a:gd name="connsiteX21" fmla="*/ 451032 w 503348"/>
                <a:gd name="connsiteY21" fmla="*/ 100165 h 508575"/>
                <a:gd name="connsiteX22" fmla="*/ 450365 w 503348"/>
                <a:gd name="connsiteY22" fmla="*/ 96859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3348" h="508575">
                  <a:moveTo>
                    <a:pt x="450365" y="96859"/>
                  </a:moveTo>
                  <a:cubicBezTo>
                    <a:pt x="446693" y="80917"/>
                    <a:pt x="437535" y="66774"/>
                    <a:pt x="424489" y="56901"/>
                  </a:cubicBezTo>
                  <a:cubicBezTo>
                    <a:pt x="396453" y="35873"/>
                    <a:pt x="364671" y="20370"/>
                    <a:pt x="330842" y="11222"/>
                  </a:cubicBezTo>
                  <a:cubicBezTo>
                    <a:pt x="279200" y="-3741"/>
                    <a:pt x="224372" y="-3741"/>
                    <a:pt x="172729" y="11222"/>
                  </a:cubicBezTo>
                  <a:cubicBezTo>
                    <a:pt x="138837" y="20367"/>
                    <a:pt x="106998" y="35893"/>
                    <a:pt x="78923" y="56965"/>
                  </a:cubicBezTo>
                  <a:cubicBezTo>
                    <a:pt x="65846" y="66832"/>
                    <a:pt x="56662" y="80990"/>
                    <a:pt x="52984" y="96954"/>
                  </a:cubicBezTo>
                  <a:cubicBezTo>
                    <a:pt x="52730" y="98035"/>
                    <a:pt x="52507" y="99147"/>
                    <a:pt x="52348" y="100133"/>
                  </a:cubicBezTo>
                  <a:lnTo>
                    <a:pt x="311" y="472369"/>
                  </a:lnTo>
                  <a:cubicBezTo>
                    <a:pt x="-2123" y="489748"/>
                    <a:pt x="9985" y="505813"/>
                    <a:pt x="27363" y="508258"/>
                  </a:cubicBezTo>
                  <a:cubicBezTo>
                    <a:pt x="28825" y="508471"/>
                    <a:pt x="30303" y="508576"/>
                    <a:pt x="31782" y="508576"/>
                  </a:cubicBezTo>
                  <a:cubicBezTo>
                    <a:pt x="47615" y="508557"/>
                    <a:pt x="61020" y="496887"/>
                    <a:pt x="63220" y="481206"/>
                  </a:cubicBezTo>
                  <a:lnTo>
                    <a:pt x="115002" y="111036"/>
                  </a:lnTo>
                  <a:cubicBezTo>
                    <a:pt x="115295" y="109774"/>
                    <a:pt x="116013" y="108652"/>
                    <a:pt x="117037" y="107857"/>
                  </a:cubicBezTo>
                  <a:cubicBezTo>
                    <a:pt x="138652" y="91633"/>
                    <a:pt x="163164" y="79680"/>
                    <a:pt x="189259" y="72636"/>
                  </a:cubicBezTo>
                  <a:cubicBezTo>
                    <a:pt x="230052" y="60598"/>
                    <a:pt x="273456" y="60598"/>
                    <a:pt x="314249" y="72636"/>
                  </a:cubicBezTo>
                  <a:cubicBezTo>
                    <a:pt x="340274" y="79674"/>
                    <a:pt x="364722" y="91604"/>
                    <a:pt x="386280" y="107794"/>
                  </a:cubicBezTo>
                  <a:cubicBezTo>
                    <a:pt x="387304" y="108588"/>
                    <a:pt x="388022" y="109710"/>
                    <a:pt x="388315" y="110972"/>
                  </a:cubicBezTo>
                  <a:lnTo>
                    <a:pt x="440097" y="481111"/>
                  </a:lnTo>
                  <a:cubicBezTo>
                    <a:pt x="442297" y="496779"/>
                    <a:pt x="455683" y="508445"/>
                    <a:pt x="471504" y="508480"/>
                  </a:cubicBezTo>
                  <a:cubicBezTo>
                    <a:pt x="473004" y="508484"/>
                    <a:pt x="474501" y="508378"/>
                    <a:pt x="475986" y="508162"/>
                  </a:cubicBezTo>
                  <a:cubicBezTo>
                    <a:pt x="493364" y="505718"/>
                    <a:pt x="505472" y="489652"/>
                    <a:pt x="503037" y="472274"/>
                  </a:cubicBezTo>
                  <a:lnTo>
                    <a:pt x="451032" y="100165"/>
                  </a:lnTo>
                  <a:cubicBezTo>
                    <a:pt x="450873" y="99052"/>
                    <a:pt x="450651" y="97946"/>
                    <a:pt x="450365" y="96859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1A3F03-68A4-1262-08CB-E3CCA3A0800B}"/>
                </a:ext>
              </a:extLst>
            </p:cNvPr>
            <p:cNvSpPr/>
            <p:nvPr/>
          </p:nvSpPr>
          <p:spPr>
            <a:xfrm>
              <a:off x="10065451" y="3605308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9"/>
                    <a:pt x="197374" y="0"/>
                    <a:pt x="127152" y="0"/>
                  </a:cubicBezTo>
                  <a:cubicBezTo>
                    <a:pt x="56929" y="0"/>
                    <a:pt x="0" y="56929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39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39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9D7CB1-22D6-E179-BD6C-640C15681DCF}"/>
                </a:ext>
              </a:extLst>
            </p:cNvPr>
            <p:cNvSpPr/>
            <p:nvPr/>
          </p:nvSpPr>
          <p:spPr>
            <a:xfrm>
              <a:off x="9371781" y="3891431"/>
              <a:ext cx="503410" cy="508575"/>
            </a:xfrm>
            <a:custGeom>
              <a:avLst/>
              <a:gdLst>
                <a:gd name="connsiteX0" fmla="*/ 450333 w 503410"/>
                <a:gd name="connsiteY0" fmla="*/ 96890 h 508575"/>
                <a:gd name="connsiteX1" fmla="*/ 424394 w 503410"/>
                <a:gd name="connsiteY1" fmla="*/ 56901 h 508575"/>
                <a:gd name="connsiteX2" fmla="*/ 330906 w 503410"/>
                <a:gd name="connsiteY2" fmla="*/ 11222 h 508575"/>
                <a:gd name="connsiteX3" fmla="*/ 172761 w 503410"/>
                <a:gd name="connsiteY3" fmla="*/ 11222 h 508575"/>
                <a:gd name="connsiteX4" fmla="*/ 78987 w 503410"/>
                <a:gd name="connsiteY4" fmla="*/ 56965 h 508575"/>
                <a:gd name="connsiteX5" fmla="*/ 53048 w 503410"/>
                <a:gd name="connsiteY5" fmla="*/ 96954 h 508575"/>
                <a:gd name="connsiteX6" fmla="*/ 52412 w 503410"/>
                <a:gd name="connsiteY6" fmla="*/ 100133 h 508575"/>
                <a:gd name="connsiteX7" fmla="*/ 311 w 503410"/>
                <a:gd name="connsiteY7" fmla="*/ 472369 h 508575"/>
                <a:gd name="connsiteX8" fmla="*/ 27363 w 503410"/>
                <a:gd name="connsiteY8" fmla="*/ 508258 h 508575"/>
                <a:gd name="connsiteX9" fmla="*/ 31813 w 503410"/>
                <a:gd name="connsiteY9" fmla="*/ 508576 h 508575"/>
                <a:gd name="connsiteX10" fmla="*/ 63252 w 503410"/>
                <a:gd name="connsiteY10" fmla="*/ 481206 h 508575"/>
                <a:gd name="connsiteX11" fmla="*/ 115034 w 503410"/>
                <a:gd name="connsiteY11" fmla="*/ 111036 h 508575"/>
                <a:gd name="connsiteX12" fmla="*/ 117068 w 503410"/>
                <a:gd name="connsiteY12" fmla="*/ 107857 h 508575"/>
                <a:gd name="connsiteX13" fmla="*/ 189259 w 503410"/>
                <a:gd name="connsiteY13" fmla="*/ 72636 h 508575"/>
                <a:gd name="connsiteX14" fmla="*/ 314281 w 503410"/>
                <a:gd name="connsiteY14" fmla="*/ 72636 h 508575"/>
                <a:gd name="connsiteX15" fmla="*/ 386312 w 503410"/>
                <a:gd name="connsiteY15" fmla="*/ 107794 h 508575"/>
                <a:gd name="connsiteX16" fmla="*/ 388347 w 503410"/>
                <a:gd name="connsiteY16" fmla="*/ 110972 h 508575"/>
                <a:gd name="connsiteX17" fmla="*/ 440129 w 503410"/>
                <a:gd name="connsiteY17" fmla="*/ 481143 h 508575"/>
                <a:gd name="connsiteX18" fmla="*/ 471567 w 503410"/>
                <a:gd name="connsiteY18" fmla="*/ 508512 h 508575"/>
                <a:gd name="connsiteX19" fmla="*/ 476018 w 503410"/>
                <a:gd name="connsiteY19" fmla="*/ 508194 h 508575"/>
                <a:gd name="connsiteX20" fmla="*/ 503101 w 503410"/>
                <a:gd name="connsiteY20" fmla="*/ 472315 h 508575"/>
                <a:gd name="connsiteX21" fmla="*/ 503101 w 503410"/>
                <a:gd name="connsiteY21" fmla="*/ 472306 h 508575"/>
                <a:gd name="connsiteX22" fmla="*/ 450969 w 503410"/>
                <a:gd name="connsiteY22" fmla="*/ 100165 h 508575"/>
                <a:gd name="connsiteX23" fmla="*/ 450333 w 503410"/>
                <a:gd name="connsiteY23" fmla="*/ 96890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410" h="508575">
                  <a:moveTo>
                    <a:pt x="450333" y="96890"/>
                  </a:moveTo>
                  <a:cubicBezTo>
                    <a:pt x="446655" y="80926"/>
                    <a:pt x="437472" y="66768"/>
                    <a:pt x="424394" y="56901"/>
                  </a:cubicBezTo>
                  <a:cubicBezTo>
                    <a:pt x="396414" y="35877"/>
                    <a:pt x="364687" y="20374"/>
                    <a:pt x="330906" y="11222"/>
                  </a:cubicBezTo>
                  <a:cubicBezTo>
                    <a:pt x="279254" y="-3741"/>
                    <a:pt x="224413" y="-3741"/>
                    <a:pt x="172761" y="11222"/>
                  </a:cubicBezTo>
                  <a:cubicBezTo>
                    <a:pt x="138885" y="20383"/>
                    <a:pt x="107058" y="35905"/>
                    <a:pt x="78987" y="56965"/>
                  </a:cubicBezTo>
                  <a:cubicBezTo>
                    <a:pt x="65909" y="66832"/>
                    <a:pt x="56725" y="80990"/>
                    <a:pt x="53048" y="96954"/>
                  </a:cubicBezTo>
                  <a:cubicBezTo>
                    <a:pt x="52793" y="98035"/>
                    <a:pt x="52571" y="99147"/>
                    <a:pt x="52412" y="100133"/>
                  </a:cubicBezTo>
                  <a:lnTo>
                    <a:pt x="311" y="472369"/>
                  </a:lnTo>
                  <a:cubicBezTo>
                    <a:pt x="-2123" y="489748"/>
                    <a:pt x="9985" y="505813"/>
                    <a:pt x="27363" y="508258"/>
                  </a:cubicBezTo>
                  <a:cubicBezTo>
                    <a:pt x="28838" y="508471"/>
                    <a:pt x="30326" y="508579"/>
                    <a:pt x="31813" y="508576"/>
                  </a:cubicBezTo>
                  <a:cubicBezTo>
                    <a:pt x="47647" y="508557"/>
                    <a:pt x="61052" y="496887"/>
                    <a:pt x="63252" y="481206"/>
                  </a:cubicBezTo>
                  <a:lnTo>
                    <a:pt x="115034" y="111036"/>
                  </a:lnTo>
                  <a:cubicBezTo>
                    <a:pt x="115314" y="109768"/>
                    <a:pt x="116035" y="108642"/>
                    <a:pt x="117068" y="107857"/>
                  </a:cubicBezTo>
                  <a:cubicBezTo>
                    <a:pt x="138681" y="91645"/>
                    <a:pt x="163180" y="79690"/>
                    <a:pt x="189259" y="72636"/>
                  </a:cubicBezTo>
                  <a:cubicBezTo>
                    <a:pt x="230065" y="60598"/>
                    <a:pt x="273475" y="60598"/>
                    <a:pt x="314281" y="72636"/>
                  </a:cubicBezTo>
                  <a:cubicBezTo>
                    <a:pt x="340306" y="79674"/>
                    <a:pt x="364754" y="91604"/>
                    <a:pt x="386312" y="107794"/>
                  </a:cubicBezTo>
                  <a:cubicBezTo>
                    <a:pt x="387345" y="108579"/>
                    <a:pt x="388067" y="109704"/>
                    <a:pt x="388347" y="110972"/>
                  </a:cubicBezTo>
                  <a:lnTo>
                    <a:pt x="440129" y="481143"/>
                  </a:lnTo>
                  <a:cubicBezTo>
                    <a:pt x="442329" y="496824"/>
                    <a:pt x="455734" y="508493"/>
                    <a:pt x="471567" y="508512"/>
                  </a:cubicBezTo>
                  <a:cubicBezTo>
                    <a:pt x="473055" y="508515"/>
                    <a:pt x="474543" y="508410"/>
                    <a:pt x="476018" y="508194"/>
                  </a:cubicBezTo>
                  <a:cubicBezTo>
                    <a:pt x="493406" y="505766"/>
                    <a:pt x="505530" y="489700"/>
                    <a:pt x="503101" y="472315"/>
                  </a:cubicBezTo>
                  <a:cubicBezTo>
                    <a:pt x="503101" y="472312"/>
                    <a:pt x="503101" y="472309"/>
                    <a:pt x="503101" y="472306"/>
                  </a:cubicBezTo>
                  <a:lnTo>
                    <a:pt x="450969" y="100165"/>
                  </a:lnTo>
                  <a:cubicBezTo>
                    <a:pt x="450819" y="99061"/>
                    <a:pt x="450606" y="97968"/>
                    <a:pt x="450333" y="96890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88B5FC-6294-54A1-5717-1C2A7685BAB5}"/>
                </a:ext>
              </a:extLst>
            </p:cNvPr>
            <p:cNvSpPr/>
            <p:nvPr/>
          </p:nvSpPr>
          <p:spPr>
            <a:xfrm>
              <a:off x="9496066" y="3605308"/>
              <a:ext cx="254303" cy="254303"/>
            </a:xfrm>
            <a:custGeom>
              <a:avLst/>
              <a:gdLst>
                <a:gd name="connsiteX0" fmla="*/ 127152 w 254303"/>
                <a:gd name="connsiteY0" fmla="*/ 0 h 254303"/>
                <a:gd name="connsiteX1" fmla="*/ 0 w 254303"/>
                <a:gd name="connsiteY1" fmla="*/ 127152 h 254303"/>
                <a:gd name="connsiteX2" fmla="*/ 127152 w 254303"/>
                <a:gd name="connsiteY2" fmla="*/ 254303 h 254303"/>
                <a:gd name="connsiteX3" fmla="*/ 254303 w 254303"/>
                <a:gd name="connsiteY3" fmla="*/ 127152 h 254303"/>
                <a:gd name="connsiteX4" fmla="*/ 127152 w 254303"/>
                <a:gd name="connsiteY4" fmla="*/ 0 h 254303"/>
                <a:gd name="connsiteX5" fmla="*/ 127152 w 254303"/>
                <a:gd name="connsiteY5" fmla="*/ 190728 h 254303"/>
                <a:gd name="connsiteX6" fmla="*/ 63576 w 254303"/>
                <a:gd name="connsiteY6" fmla="*/ 127152 h 254303"/>
                <a:gd name="connsiteX7" fmla="*/ 127152 w 254303"/>
                <a:gd name="connsiteY7" fmla="*/ 63576 h 254303"/>
                <a:gd name="connsiteX8" fmla="*/ 190728 w 254303"/>
                <a:gd name="connsiteY8" fmla="*/ 127152 h 254303"/>
                <a:gd name="connsiteX9" fmla="*/ 127152 w 254303"/>
                <a:gd name="connsiteY9" fmla="*/ 190728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0"/>
                  </a:moveTo>
                  <a:cubicBezTo>
                    <a:pt x="56929" y="0"/>
                    <a:pt x="0" y="56929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9"/>
                    <a:pt x="197374" y="0"/>
                    <a:pt x="127152" y="0"/>
                  </a:cubicBezTo>
                  <a:close/>
                  <a:moveTo>
                    <a:pt x="127152" y="190728"/>
                  </a:move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39"/>
                    <a:pt x="92039" y="63576"/>
                    <a:pt x="127152" y="63576"/>
                  </a:cubicBezTo>
                  <a:cubicBezTo>
                    <a:pt x="162265" y="63576"/>
                    <a:pt x="190728" y="92039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2E92BA-CDD0-0E93-ED06-860CE7388296}"/>
                </a:ext>
              </a:extLst>
            </p:cNvPr>
            <p:cNvSpPr/>
            <p:nvPr/>
          </p:nvSpPr>
          <p:spPr>
            <a:xfrm>
              <a:off x="10097239" y="4050339"/>
              <a:ext cx="190727" cy="825118"/>
            </a:xfrm>
            <a:custGeom>
              <a:avLst/>
              <a:gdLst>
                <a:gd name="connsiteX0" fmla="*/ 190728 w 190727"/>
                <a:gd name="connsiteY0" fmla="*/ 31788 h 825118"/>
                <a:gd name="connsiteX1" fmla="*/ 158940 w 190727"/>
                <a:gd name="connsiteY1" fmla="*/ 0 h 825118"/>
                <a:gd name="connsiteX2" fmla="*/ 127152 w 190727"/>
                <a:gd name="connsiteY2" fmla="*/ 31788 h 825118"/>
                <a:gd name="connsiteX3" fmla="*/ 127152 w 190727"/>
                <a:gd name="connsiteY3" fmla="*/ 317879 h 825118"/>
                <a:gd name="connsiteX4" fmla="*/ 63576 w 190727"/>
                <a:gd name="connsiteY4" fmla="*/ 317879 h 825118"/>
                <a:gd name="connsiteX5" fmla="*/ 63576 w 190727"/>
                <a:gd name="connsiteY5" fmla="*/ 31788 h 825118"/>
                <a:gd name="connsiteX6" fmla="*/ 31788 w 190727"/>
                <a:gd name="connsiteY6" fmla="*/ 0 h 825118"/>
                <a:gd name="connsiteX7" fmla="*/ 0 w 190727"/>
                <a:gd name="connsiteY7" fmla="*/ 31788 h 825118"/>
                <a:gd name="connsiteX8" fmla="*/ 0 w 190727"/>
                <a:gd name="connsiteY8" fmla="*/ 825119 h 825118"/>
                <a:gd name="connsiteX9" fmla="*/ 63576 w 190727"/>
                <a:gd name="connsiteY9" fmla="*/ 825119 h 825118"/>
                <a:gd name="connsiteX10" fmla="*/ 63576 w 190727"/>
                <a:gd name="connsiteY10" fmla="*/ 381455 h 825118"/>
                <a:gd name="connsiteX11" fmla="*/ 127152 w 190727"/>
                <a:gd name="connsiteY11" fmla="*/ 381455 h 825118"/>
                <a:gd name="connsiteX12" fmla="*/ 127152 w 190727"/>
                <a:gd name="connsiteY12" fmla="*/ 825119 h 825118"/>
                <a:gd name="connsiteX13" fmla="*/ 190728 w 190727"/>
                <a:gd name="connsiteY13" fmla="*/ 825119 h 825118"/>
                <a:gd name="connsiteX14" fmla="*/ 190728 w 190727"/>
                <a:gd name="connsiteY14" fmla="*/ 127152 h 825118"/>
                <a:gd name="connsiteX15" fmla="*/ 190728 w 190727"/>
                <a:gd name="connsiteY15" fmla="*/ 127152 h 82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727" h="825118">
                  <a:moveTo>
                    <a:pt x="190728" y="31788"/>
                  </a:moveTo>
                  <a:cubicBezTo>
                    <a:pt x="190728" y="14231"/>
                    <a:pt x="176496" y="0"/>
                    <a:pt x="158940" y="0"/>
                  </a:cubicBezTo>
                  <a:cubicBezTo>
                    <a:pt x="141383" y="0"/>
                    <a:pt x="127152" y="14231"/>
                    <a:pt x="127152" y="31788"/>
                  </a:cubicBezTo>
                  <a:lnTo>
                    <a:pt x="127152" y="317879"/>
                  </a:lnTo>
                  <a:lnTo>
                    <a:pt x="63576" y="317879"/>
                  </a:lnTo>
                  <a:lnTo>
                    <a:pt x="63576" y="31788"/>
                  </a:lnTo>
                  <a:cubicBezTo>
                    <a:pt x="63576" y="14231"/>
                    <a:pt x="49344" y="0"/>
                    <a:pt x="31788" y="0"/>
                  </a:cubicBezTo>
                  <a:cubicBezTo>
                    <a:pt x="14231" y="0"/>
                    <a:pt x="0" y="14231"/>
                    <a:pt x="0" y="31788"/>
                  </a:cubicBezTo>
                  <a:lnTo>
                    <a:pt x="0" y="825119"/>
                  </a:lnTo>
                  <a:lnTo>
                    <a:pt x="63576" y="825119"/>
                  </a:lnTo>
                  <a:lnTo>
                    <a:pt x="63576" y="381455"/>
                  </a:lnTo>
                  <a:lnTo>
                    <a:pt x="127152" y="381455"/>
                  </a:lnTo>
                  <a:lnTo>
                    <a:pt x="127152" y="825119"/>
                  </a:lnTo>
                  <a:lnTo>
                    <a:pt x="190728" y="825119"/>
                  </a:lnTo>
                  <a:lnTo>
                    <a:pt x="190728" y="127152"/>
                  </a:lnTo>
                  <a:lnTo>
                    <a:pt x="190728" y="127152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191E8E-1F5F-F996-DDC6-C0EBB59EF249}"/>
                </a:ext>
              </a:extLst>
            </p:cNvPr>
            <p:cNvSpPr/>
            <p:nvPr/>
          </p:nvSpPr>
          <p:spPr>
            <a:xfrm>
              <a:off x="9402959" y="4050339"/>
              <a:ext cx="440548" cy="826485"/>
            </a:xfrm>
            <a:custGeom>
              <a:avLst/>
              <a:gdLst>
                <a:gd name="connsiteX0" fmla="*/ 315622 w 440548"/>
                <a:gd name="connsiteY0" fmla="*/ 31788 h 826485"/>
                <a:gd name="connsiteX1" fmla="*/ 283834 w 440548"/>
                <a:gd name="connsiteY1" fmla="*/ 0 h 826485"/>
                <a:gd name="connsiteX2" fmla="*/ 283834 w 440548"/>
                <a:gd name="connsiteY2" fmla="*/ 0 h 826485"/>
                <a:gd name="connsiteX3" fmla="*/ 252046 w 440548"/>
                <a:gd name="connsiteY3" fmla="*/ 31788 h 826485"/>
                <a:gd name="connsiteX4" fmla="*/ 252046 w 440548"/>
                <a:gd name="connsiteY4" fmla="*/ 177694 h 826485"/>
                <a:gd name="connsiteX5" fmla="*/ 349699 w 440548"/>
                <a:gd name="connsiteY5" fmla="*/ 445031 h 826485"/>
                <a:gd name="connsiteX6" fmla="*/ 90882 w 440548"/>
                <a:gd name="connsiteY6" fmla="*/ 445031 h 826485"/>
                <a:gd name="connsiteX7" fmla="*/ 188471 w 440548"/>
                <a:gd name="connsiteY7" fmla="*/ 177663 h 826485"/>
                <a:gd name="connsiteX8" fmla="*/ 188471 w 440548"/>
                <a:gd name="connsiteY8" fmla="*/ 172068 h 826485"/>
                <a:gd name="connsiteX9" fmla="*/ 188471 w 440548"/>
                <a:gd name="connsiteY9" fmla="*/ 172068 h 826485"/>
                <a:gd name="connsiteX10" fmla="*/ 188471 w 440548"/>
                <a:gd name="connsiteY10" fmla="*/ 31788 h 826485"/>
                <a:gd name="connsiteX11" fmla="*/ 156683 w 440548"/>
                <a:gd name="connsiteY11" fmla="*/ 0 h 826485"/>
                <a:gd name="connsiteX12" fmla="*/ 156683 w 440548"/>
                <a:gd name="connsiteY12" fmla="*/ 0 h 826485"/>
                <a:gd name="connsiteX13" fmla="*/ 124895 w 440548"/>
                <a:gd name="connsiteY13" fmla="*/ 31788 h 826485"/>
                <a:gd name="connsiteX14" fmla="*/ 124895 w 440548"/>
                <a:gd name="connsiteY14" fmla="*/ 166473 h 826485"/>
                <a:gd name="connsiteX15" fmla="*/ 0 w 440548"/>
                <a:gd name="connsiteY15" fmla="*/ 508607 h 826485"/>
                <a:gd name="connsiteX16" fmla="*/ 124895 w 440548"/>
                <a:gd name="connsiteY16" fmla="*/ 508607 h 826485"/>
                <a:gd name="connsiteX17" fmla="*/ 124895 w 440548"/>
                <a:gd name="connsiteY17" fmla="*/ 826486 h 826485"/>
                <a:gd name="connsiteX18" fmla="*/ 188471 w 440548"/>
                <a:gd name="connsiteY18" fmla="*/ 826486 h 826485"/>
                <a:gd name="connsiteX19" fmla="*/ 188471 w 440548"/>
                <a:gd name="connsiteY19" fmla="*/ 508607 h 826485"/>
                <a:gd name="connsiteX20" fmla="*/ 252046 w 440548"/>
                <a:gd name="connsiteY20" fmla="*/ 508607 h 826485"/>
                <a:gd name="connsiteX21" fmla="*/ 252046 w 440548"/>
                <a:gd name="connsiteY21" fmla="*/ 826486 h 826485"/>
                <a:gd name="connsiteX22" fmla="*/ 315622 w 440548"/>
                <a:gd name="connsiteY22" fmla="*/ 826486 h 826485"/>
                <a:gd name="connsiteX23" fmla="*/ 315622 w 440548"/>
                <a:gd name="connsiteY23" fmla="*/ 508607 h 826485"/>
                <a:gd name="connsiteX24" fmla="*/ 440549 w 440548"/>
                <a:gd name="connsiteY24" fmla="*/ 508607 h 826485"/>
                <a:gd name="connsiteX25" fmla="*/ 315622 w 440548"/>
                <a:gd name="connsiteY25" fmla="*/ 166410 h 82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0548" h="826485">
                  <a:moveTo>
                    <a:pt x="315622" y="31788"/>
                  </a:moveTo>
                  <a:cubicBezTo>
                    <a:pt x="315622" y="14231"/>
                    <a:pt x="301391" y="0"/>
                    <a:pt x="283834" y="0"/>
                  </a:cubicBezTo>
                  <a:lnTo>
                    <a:pt x="283834" y="0"/>
                  </a:lnTo>
                  <a:cubicBezTo>
                    <a:pt x="266278" y="0"/>
                    <a:pt x="252046" y="14231"/>
                    <a:pt x="252046" y="31788"/>
                  </a:cubicBezTo>
                  <a:lnTo>
                    <a:pt x="252046" y="177694"/>
                  </a:lnTo>
                  <a:lnTo>
                    <a:pt x="349699" y="445031"/>
                  </a:lnTo>
                  <a:lnTo>
                    <a:pt x="90882" y="445031"/>
                  </a:lnTo>
                  <a:lnTo>
                    <a:pt x="188471" y="177663"/>
                  </a:lnTo>
                  <a:lnTo>
                    <a:pt x="188471" y="172068"/>
                  </a:lnTo>
                  <a:lnTo>
                    <a:pt x="188471" y="172068"/>
                  </a:lnTo>
                  <a:lnTo>
                    <a:pt x="188471" y="31788"/>
                  </a:lnTo>
                  <a:cubicBezTo>
                    <a:pt x="188471" y="14231"/>
                    <a:pt x="174239" y="0"/>
                    <a:pt x="156683" y="0"/>
                  </a:cubicBezTo>
                  <a:lnTo>
                    <a:pt x="156683" y="0"/>
                  </a:lnTo>
                  <a:cubicBezTo>
                    <a:pt x="139126" y="0"/>
                    <a:pt x="124895" y="14231"/>
                    <a:pt x="124895" y="31788"/>
                  </a:cubicBezTo>
                  <a:lnTo>
                    <a:pt x="124895" y="166473"/>
                  </a:lnTo>
                  <a:lnTo>
                    <a:pt x="0" y="508607"/>
                  </a:lnTo>
                  <a:lnTo>
                    <a:pt x="124895" y="508607"/>
                  </a:lnTo>
                  <a:lnTo>
                    <a:pt x="124895" y="826486"/>
                  </a:lnTo>
                  <a:lnTo>
                    <a:pt x="188471" y="826486"/>
                  </a:lnTo>
                  <a:lnTo>
                    <a:pt x="188471" y="508607"/>
                  </a:lnTo>
                  <a:lnTo>
                    <a:pt x="252046" y="508607"/>
                  </a:lnTo>
                  <a:lnTo>
                    <a:pt x="252046" y="826486"/>
                  </a:lnTo>
                  <a:lnTo>
                    <a:pt x="315622" y="826486"/>
                  </a:lnTo>
                  <a:lnTo>
                    <a:pt x="315622" y="508607"/>
                  </a:lnTo>
                  <a:lnTo>
                    <a:pt x="440549" y="508607"/>
                  </a:lnTo>
                  <a:lnTo>
                    <a:pt x="315622" y="166410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F52AAF-CF9B-7C18-CCC3-95B88B062BDD}"/>
                </a:ext>
              </a:extLst>
            </p:cNvPr>
            <p:cNvSpPr/>
            <p:nvPr/>
          </p:nvSpPr>
          <p:spPr>
            <a:xfrm>
              <a:off x="8796738" y="2492762"/>
              <a:ext cx="503348" cy="508575"/>
            </a:xfrm>
            <a:custGeom>
              <a:avLst/>
              <a:gdLst>
                <a:gd name="connsiteX0" fmla="*/ 450365 w 503348"/>
                <a:gd name="connsiteY0" fmla="*/ 96859 h 508575"/>
                <a:gd name="connsiteX1" fmla="*/ 424489 w 503348"/>
                <a:gd name="connsiteY1" fmla="*/ 56901 h 508575"/>
                <a:gd name="connsiteX2" fmla="*/ 330842 w 503348"/>
                <a:gd name="connsiteY2" fmla="*/ 11222 h 508575"/>
                <a:gd name="connsiteX3" fmla="*/ 172729 w 503348"/>
                <a:gd name="connsiteY3" fmla="*/ 11222 h 508575"/>
                <a:gd name="connsiteX4" fmla="*/ 78923 w 503348"/>
                <a:gd name="connsiteY4" fmla="*/ 56965 h 508575"/>
                <a:gd name="connsiteX5" fmla="*/ 52984 w 503348"/>
                <a:gd name="connsiteY5" fmla="*/ 96954 h 508575"/>
                <a:gd name="connsiteX6" fmla="*/ 52348 w 503348"/>
                <a:gd name="connsiteY6" fmla="*/ 100133 h 508575"/>
                <a:gd name="connsiteX7" fmla="*/ 311 w 503348"/>
                <a:gd name="connsiteY7" fmla="*/ 472369 h 508575"/>
                <a:gd name="connsiteX8" fmla="*/ 27363 w 503348"/>
                <a:gd name="connsiteY8" fmla="*/ 508258 h 508575"/>
                <a:gd name="connsiteX9" fmla="*/ 31781 w 503348"/>
                <a:gd name="connsiteY9" fmla="*/ 508576 h 508575"/>
                <a:gd name="connsiteX10" fmla="*/ 63220 w 503348"/>
                <a:gd name="connsiteY10" fmla="*/ 481206 h 508575"/>
                <a:gd name="connsiteX11" fmla="*/ 115002 w 503348"/>
                <a:gd name="connsiteY11" fmla="*/ 111036 h 508575"/>
                <a:gd name="connsiteX12" fmla="*/ 117037 w 503348"/>
                <a:gd name="connsiteY12" fmla="*/ 107857 h 508575"/>
                <a:gd name="connsiteX13" fmla="*/ 189259 w 503348"/>
                <a:gd name="connsiteY13" fmla="*/ 72636 h 508575"/>
                <a:gd name="connsiteX14" fmla="*/ 314249 w 503348"/>
                <a:gd name="connsiteY14" fmla="*/ 72636 h 508575"/>
                <a:gd name="connsiteX15" fmla="*/ 386280 w 503348"/>
                <a:gd name="connsiteY15" fmla="*/ 107794 h 508575"/>
                <a:gd name="connsiteX16" fmla="*/ 388315 w 503348"/>
                <a:gd name="connsiteY16" fmla="*/ 110972 h 508575"/>
                <a:gd name="connsiteX17" fmla="*/ 440097 w 503348"/>
                <a:gd name="connsiteY17" fmla="*/ 481111 h 508575"/>
                <a:gd name="connsiteX18" fmla="*/ 471504 w 503348"/>
                <a:gd name="connsiteY18" fmla="*/ 508480 h 508575"/>
                <a:gd name="connsiteX19" fmla="*/ 475986 w 503348"/>
                <a:gd name="connsiteY19" fmla="*/ 508162 h 508575"/>
                <a:gd name="connsiteX20" fmla="*/ 503037 w 503348"/>
                <a:gd name="connsiteY20" fmla="*/ 472274 h 508575"/>
                <a:gd name="connsiteX21" fmla="*/ 451032 w 503348"/>
                <a:gd name="connsiteY21" fmla="*/ 100165 h 508575"/>
                <a:gd name="connsiteX22" fmla="*/ 450365 w 503348"/>
                <a:gd name="connsiteY22" fmla="*/ 96859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3348" h="508575">
                  <a:moveTo>
                    <a:pt x="450365" y="96859"/>
                  </a:moveTo>
                  <a:cubicBezTo>
                    <a:pt x="446693" y="80917"/>
                    <a:pt x="437535" y="66775"/>
                    <a:pt x="424489" y="56901"/>
                  </a:cubicBezTo>
                  <a:cubicBezTo>
                    <a:pt x="396452" y="35873"/>
                    <a:pt x="364671" y="20370"/>
                    <a:pt x="330842" y="11222"/>
                  </a:cubicBezTo>
                  <a:cubicBezTo>
                    <a:pt x="279200" y="-3741"/>
                    <a:pt x="224372" y="-3741"/>
                    <a:pt x="172729" y="11222"/>
                  </a:cubicBezTo>
                  <a:cubicBezTo>
                    <a:pt x="138837" y="20367"/>
                    <a:pt x="106998" y="35893"/>
                    <a:pt x="78923" y="56965"/>
                  </a:cubicBezTo>
                  <a:cubicBezTo>
                    <a:pt x="65845" y="66832"/>
                    <a:pt x="56662" y="80990"/>
                    <a:pt x="52984" y="96954"/>
                  </a:cubicBezTo>
                  <a:cubicBezTo>
                    <a:pt x="52730" y="98035"/>
                    <a:pt x="52507" y="99147"/>
                    <a:pt x="52348" y="100133"/>
                  </a:cubicBezTo>
                  <a:lnTo>
                    <a:pt x="311" y="472369"/>
                  </a:lnTo>
                  <a:cubicBezTo>
                    <a:pt x="-2124" y="489748"/>
                    <a:pt x="9985" y="505813"/>
                    <a:pt x="27363" y="508258"/>
                  </a:cubicBezTo>
                  <a:cubicBezTo>
                    <a:pt x="28825" y="508471"/>
                    <a:pt x="30303" y="508576"/>
                    <a:pt x="31781" y="508576"/>
                  </a:cubicBezTo>
                  <a:cubicBezTo>
                    <a:pt x="47615" y="508557"/>
                    <a:pt x="61020" y="496887"/>
                    <a:pt x="63220" y="481206"/>
                  </a:cubicBezTo>
                  <a:lnTo>
                    <a:pt x="115002" y="111036"/>
                  </a:lnTo>
                  <a:cubicBezTo>
                    <a:pt x="115295" y="109774"/>
                    <a:pt x="116013" y="108652"/>
                    <a:pt x="117037" y="107857"/>
                  </a:cubicBezTo>
                  <a:cubicBezTo>
                    <a:pt x="138652" y="91633"/>
                    <a:pt x="163164" y="79680"/>
                    <a:pt x="189259" y="72636"/>
                  </a:cubicBezTo>
                  <a:cubicBezTo>
                    <a:pt x="230052" y="60598"/>
                    <a:pt x="273455" y="60598"/>
                    <a:pt x="314249" y="72636"/>
                  </a:cubicBezTo>
                  <a:cubicBezTo>
                    <a:pt x="340274" y="79674"/>
                    <a:pt x="364722" y="91604"/>
                    <a:pt x="386280" y="107794"/>
                  </a:cubicBezTo>
                  <a:cubicBezTo>
                    <a:pt x="387304" y="108588"/>
                    <a:pt x="388022" y="109710"/>
                    <a:pt x="388315" y="110972"/>
                  </a:cubicBezTo>
                  <a:lnTo>
                    <a:pt x="440097" y="481111"/>
                  </a:lnTo>
                  <a:cubicBezTo>
                    <a:pt x="442297" y="496779"/>
                    <a:pt x="455683" y="508445"/>
                    <a:pt x="471504" y="508480"/>
                  </a:cubicBezTo>
                  <a:cubicBezTo>
                    <a:pt x="473004" y="508484"/>
                    <a:pt x="474501" y="508379"/>
                    <a:pt x="475986" y="508162"/>
                  </a:cubicBezTo>
                  <a:cubicBezTo>
                    <a:pt x="493364" y="505718"/>
                    <a:pt x="505472" y="489652"/>
                    <a:pt x="503037" y="472274"/>
                  </a:cubicBezTo>
                  <a:lnTo>
                    <a:pt x="451032" y="100165"/>
                  </a:lnTo>
                  <a:cubicBezTo>
                    <a:pt x="450873" y="99052"/>
                    <a:pt x="450651" y="97946"/>
                    <a:pt x="450365" y="96859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8DB6CBB-C73F-422F-6005-2C56A37B4189}"/>
                </a:ext>
              </a:extLst>
            </p:cNvPr>
            <p:cNvSpPr/>
            <p:nvPr/>
          </p:nvSpPr>
          <p:spPr>
            <a:xfrm>
              <a:off x="8921086" y="2206640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8"/>
                    <a:pt x="197374" y="0"/>
                    <a:pt x="127152" y="0"/>
                  </a:cubicBezTo>
                  <a:cubicBezTo>
                    <a:pt x="56929" y="0"/>
                    <a:pt x="0" y="56928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40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40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A1FBF17-B6AB-24F8-D6E2-97AC5730BDB3}"/>
                </a:ext>
              </a:extLst>
            </p:cNvPr>
            <p:cNvSpPr/>
            <p:nvPr/>
          </p:nvSpPr>
          <p:spPr>
            <a:xfrm>
              <a:off x="8952874" y="2651671"/>
              <a:ext cx="190727" cy="825118"/>
            </a:xfrm>
            <a:custGeom>
              <a:avLst/>
              <a:gdLst>
                <a:gd name="connsiteX0" fmla="*/ 63576 w 190727"/>
                <a:gd name="connsiteY0" fmla="*/ 127152 h 825118"/>
                <a:gd name="connsiteX1" fmla="*/ 63576 w 190727"/>
                <a:gd name="connsiteY1" fmla="*/ 31788 h 825118"/>
                <a:gd name="connsiteX2" fmla="*/ 31788 w 190727"/>
                <a:gd name="connsiteY2" fmla="*/ 0 h 825118"/>
                <a:gd name="connsiteX3" fmla="*/ 0 w 190727"/>
                <a:gd name="connsiteY3" fmla="*/ 31788 h 825118"/>
                <a:gd name="connsiteX4" fmla="*/ 0 w 190727"/>
                <a:gd name="connsiteY4" fmla="*/ 825119 h 825118"/>
                <a:gd name="connsiteX5" fmla="*/ 63576 w 190727"/>
                <a:gd name="connsiteY5" fmla="*/ 825119 h 825118"/>
                <a:gd name="connsiteX6" fmla="*/ 63576 w 190727"/>
                <a:gd name="connsiteY6" fmla="*/ 381455 h 825118"/>
                <a:gd name="connsiteX7" fmla="*/ 127152 w 190727"/>
                <a:gd name="connsiteY7" fmla="*/ 381455 h 825118"/>
                <a:gd name="connsiteX8" fmla="*/ 127152 w 190727"/>
                <a:gd name="connsiteY8" fmla="*/ 825119 h 825118"/>
                <a:gd name="connsiteX9" fmla="*/ 190727 w 190727"/>
                <a:gd name="connsiteY9" fmla="*/ 825119 h 825118"/>
                <a:gd name="connsiteX10" fmla="*/ 190727 w 190727"/>
                <a:gd name="connsiteY10" fmla="*/ 127152 h 825118"/>
                <a:gd name="connsiteX11" fmla="*/ 190727 w 190727"/>
                <a:gd name="connsiteY11" fmla="*/ 127152 h 825118"/>
                <a:gd name="connsiteX12" fmla="*/ 190727 w 190727"/>
                <a:gd name="connsiteY12" fmla="*/ 31788 h 825118"/>
                <a:gd name="connsiteX13" fmla="*/ 158940 w 190727"/>
                <a:gd name="connsiteY13" fmla="*/ 0 h 825118"/>
                <a:gd name="connsiteX14" fmla="*/ 127152 w 190727"/>
                <a:gd name="connsiteY14" fmla="*/ 31788 h 825118"/>
                <a:gd name="connsiteX15" fmla="*/ 127152 w 190727"/>
                <a:gd name="connsiteY15" fmla="*/ 317879 h 825118"/>
                <a:gd name="connsiteX16" fmla="*/ 63576 w 190727"/>
                <a:gd name="connsiteY16" fmla="*/ 317879 h 825118"/>
                <a:gd name="connsiteX17" fmla="*/ 63576 w 190727"/>
                <a:gd name="connsiteY17" fmla="*/ 127152 h 82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27" h="825118">
                  <a:moveTo>
                    <a:pt x="63576" y="127152"/>
                  </a:moveTo>
                  <a:lnTo>
                    <a:pt x="63576" y="31788"/>
                  </a:lnTo>
                  <a:cubicBezTo>
                    <a:pt x="63576" y="14231"/>
                    <a:pt x="49344" y="0"/>
                    <a:pt x="31788" y="0"/>
                  </a:cubicBezTo>
                  <a:cubicBezTo>
                    <a:pt x="14231" y="0"/>
                    <a:pt x="0" y="14231"/>
                    <a:pt x="0" y="31788"/>
                  </a:cubicBezTo>
                  <a:lnTo>
                    <a:pt x="0" y="825119"/>
                  </a:lnTo>
                  <a:lnTo>
                    <a:pt x="63576" y="825119"/>
                  </a:lnTo>
                  <a:lnTo>
                    <a:pt x="63576" y="381455"/>
                  </a:lnTo>
                  <a:lnTo>
                    <a:pt x="127152" y="381455"/>
                  </a:lnTo>
                  <a:lnTo>
                    <a:pt x="127152" y="825119"/>
                  </a:lnTo>
                  <a:lnTo>
                    <a:pt x="190727" y="825119"/>
                  </a:lnTo>
                  <a:lnTo>
                    <a:pt x="190727" y="127152"/>
                  </a:lnTo>
                  <a:lnTo>
                    <a:pt x="190727" y="127152"/>
                  </a:lnTo>
                  <a:lnTo>
                    <a:pt x="190727" y="31788"/>
                  </a:lnTo>
                  <a:cubicBezTo>
                    <a:pt x="190727" y="14231"/>
                    <a:pt x="176496" y="0"/>
                    <a:pt x="158940" y="0"/>
                  </a:cubicBezTo>
                  <a:cubicBezTo>
                    <a:pt x="141383" y="0"/>
                    <a:pt x="127152" y="14231"/>
                    <a:pt x="127152" y="31788"/>
                  </a:cubicBezTo>
                  <a:lnTo>
                    <a:pt x="127152" y="317879"/>
                  </a:lnTo>
                  <a:lnTo>
                    <a:pt x="63576" y="317879"/>
                  </a:lnTo>
                  <a:lnTo>
                    <a:pt x="63576" y="127152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AE051F-F347-E7BF-93DE-CA0DDD7C8336}"/>
                </a:ext>
              </a:extLst>
            </p:cNvPr>
            <p:cNvSpPr/>
            <p:nvPr/>
          </p:nvSpPr>
          <p:spPr>
            <a:xfrm>
              <a:off x="9941103" y="2492762"/>
              <a:ext cx="503348" cy="508575"/>
            </a:xfrm>
            <a:custGeom>
              <a:avLst/>
              <a:gdLst>
                <a:gd name="connsiteX0" fmla="*/ 450365 w 503348"/>
                <a:gd name="connsiteY0" fmla="*/ 96859 h 508575"/>
                <a:gd name="connsiteX1" fmla="*/ 424489 w 503348"/>
                <a:gd name="connsiteY1" fmla="*/ 56901 h 508575"/>
                <a:gd name="connsiteX2" fmla="*/ 330842 w 503348"/>
                <a:gd name="connsiteY2" fmla="*/ 11222 h 508575"/>
                <a:gd name="connsiteX3" fmla="*/ 172729 w 503348"/>
                <a:gd name="connsiteY3" fmla="*/ 11222 h 508575"/>
                <a:gd name="connsiteX4" fmla="*/ 78923 w 503348"/>
                <a:gd name="connsiteY4" fmla="*/ 56965 h 508575"/>
                <a:gd name="connsiteX5" fmla="*/ 52984 w 503348"/>
                <a:gd name="connsiteY5" fmla="*/ 96954 h 508575"/>
                <a:gd name="connsiteX6" fmla="*/ 52348 w 503348"/>
                <a:gd name="connsiteY6" fmla="*/ 100133 h 508575"/>
                <a:gd name="connsiteX7" fmla="*/ 311 w 503348"/>
                <a:gd name="connsiteY7" fmla="*/ 472369 h 508575"/>
                <a:gd name="connsiteX8" fmla="*/ 27363 w 503348"/>
                <a:gd name="connsiteY8" fmla="*/ 508258 h 508575"/>
                <a:gd name="connsiteX9" fmla="*/ 31782 w 503348"/>
                <a:gd name="connsiteY9" fmla="*/ 508576 h 508575"/>
                <a:gd name="connsiteX10" fmla="*/ 63220 w 503348"/>
                <a:gd name="connsiteY10" fmla="*/ 481206 h 508575"/>
                <a:gd name="connsiteX11" fmla="*/ 115002 w 503348"/>
                <a:gd name="connsiteY11" fmla="*/ 111036 h 508575"/>
                <a:gd name="connsiteX12" fmla="*/ 117037 w 503348"/>
                <a:gd name="connsiteY12" fmla="*/ 107857 h 508575"/>
                <a:gd name="connsiteX13" fmla="*/ 189259 w 503348"/>
                <a:gd name="connsiteY13" fmla="*/ 72636 h 508575"/>
                <a:gd name="connsiteX14" fmla="*/ 314249 w 503348"/>
                <a:gd name="connsiteY14" fmla="*/ 72636 h 508575"/>
                <a:gd name="connsiteX15" fmla="*/ 386280 w 503348"/>
                <a:gd name="connsiteY15" fmla="*/ 107794 h 508575"/>
                <a:gd name="connsiteX16" fmla="*/ 388315 w 503348"/>
                <a:gd name="connsiteY16" fmla="*/ 110972 h 508575"/>
                <a:gd name="connsiteX17" fmla="*/ 440097 w 503348"/>
                <a:gd name="connsiteY17" fmla="*/ 481111 h 508575"/>
                <a:gd name="connsiteX18" fmla="*/ 471504 w 503348"/>
                <a:gd name="connsiteY18" fmla="*/ 508480 h 508575"/>
                <a:gd name="connsiteX19" fmla="*/ 475986 w 503348"/>
                <a:gd name="connsiteY19" fmla="*/ 508162 h 508575"/>
                <a:gd name="connsiteX20" fmla="*/ 503037 w 503348"/>
                <a:gd name="connsiteY20" fmla="*/ 472274 h 508575"/>
                <a:gd name="connsiteX21" fmla="*/ 451032 w 503348"/>
                <a:gd name="connsiteY21" fmla="*/ 100165 h 508575"/>
                <a:gd name="connsiteX22" fmla="*/ 450365 w 503348"/>
                <a:gd name="connsiteY22" fmla="*/ 96859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3348" h="508575">
                  <a:moveTo>
                    <a:pt x="450365" y="96859"/>
                  </a:moveTo>
                  <a:cubicBezTo>
                    <a:pt x="446693" y="80917"/>
                    <a:pt x="437535" y="66775"/>
                    <a:pt x="424489" y="56901"/>
                  </a:cubicBezTo>
                  <a:cubicBezTo>
                    <a:pt x="396453" y="35873"/>
                    <a:pt x="364671" y="20370"/>
                    <a:pt x="330842" y="11222"/>
                  </a:cubicBezTo>
                  <a:cubicBezTo>
                    <a:pt x="279200" y="-3741"/>
                    <a:pt x="224372" y="-3741"/>
                    <a:pt x="172729" y="11222"/>
                  </a:cubicBezTo>
                  <a:cubicBezTo>
                    <a:pt x="138837" y="20367"/>
                    <a:pt x="106998" y="35893"/>
                    <a:pt x="78923" y="56965"/>
                  </a:cubicBezTo>
                  <a:cubicBezTo>
                    <a:pt x="65846" y="66832"/>
                    <a:pt x="56662" y="80990"/>
                    <a:pt x="52984" y="96954"/>
                  </a:cubicBezTo>
                  <a:cubicBezTo>
                    <a:pt x="52730" y="98035"/>
                    <a:pt x="52507" y="99147"/>
                    <a:pt x="52348" y="100133"/>
                  </a:cubicBezTo>
                  <a:lnTo>
                    <a:pt x="311" y="472369"/>
                  </a:lnTo>
                  <a:cubicBezTo>
                    <a:pt x="-2123" y="489748"/>
                    <a:pt x="9985" y="505813"/>
                    <a:pt x="27363" y="508258"/>
                  </a:cubicBezTo>
                  <a:cubicBezTo>
                    <a:pt x="28825" y="508471"/>
                    <a:pt x="30303" y="508576"/>
                    <a:pt x="31782" y="508576"/>
                  </a:cubicBezTo>
                  <a:cubicBezTo>
                    <a:pt x="47615" y="508557"/>
                    <a:pt x="61020" y="496887"/>
                    <a:pt x="63220" y="481206"/>
                  </a:cubicBezTo>
                  <a:lnTo>
                    <a:pt x="115002" y="111036"/>
                  </a:lnTo>
                  <a:cubicBezTo>
                    <a:pt x="115295" y="109774"/>
                    <a:pt x="116013" y="108652"/>
                    <a:pt x="117037" y="107857"/>
                  </a:cubicBezTo>
                  <a:cubicBezTo>
                    <a:pt x="138652" y="91633"/>
                    <a:pt x="163164" y="79680"/>
                    <a:pt x="189259" y="72636"/>
                  </a:cubicBezTo>
                  <a:cubicBezTo>
                    <a:pt x="230052" y="60598"/>
                    <a:pt x="273456" y="60598"/>
                    <a:pt x="314249" y="72636"/>
                  </a:cubicBezTo>
                  <a:cubicBezTo>
                    <a:pt x="340274" y="79674"/>
                    <a:pt x="364722" y="91604"/>
                    <a:pt x="386280" y="107794"/>
                  </a:cubicBezTo>
                  <a:cubicBezTo>
                    <a:pt x="387304" y="108588"/>
                    <a:pt x="388022" y="109710"/>
                    <a:pt x="388315" y="110972"/>
                  </a:cubicBezTo>
                  <a:lnTo>
                    <a:pt x="440097" y="481111"/>
                  </a:lnTo>
                  <a:cubicBezTo>
                    <a:pt x="442297" y="496779"/>
                    <a:pt x="455683" y="508445"/>
                    <a:pt x="471504" y="508480"/>
                  </a:cubicBezTo>
                  <a:cubicBezTo>
                    <a:pt x="473004" y="508484"/>
                    <a:pt x="474501" y="508379"/>
                    <a:pt x="475986" y="508162"/>
                  </a:cubicBezTo>
                  <a:cubicBezTo>
                    <a:pt x="493364" y="505718"/>
                    <a:pt x="505472" y="489652"/>
                    <a:pt x="503037" y="472274"/>
                  </a:cubicBezTo>
                  <a:lnTo>
                    <a:pt x="451032" y="100165"/>
                  </a:lnTo>
                  <a:cubicBezTo>
                    <a:pt x="450873" y="99052"/>
                    <a:pt x="450651" y="97946"/>
                    <a:pt x="450365" y="96859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6856F8-D2F1-A197-F5CF-D9015BD87F17}"/>
                </a:ext>
              </a:extLst>
            </p:cNvPr>
            <p:cNvSpPr/>
            <p:nvPr/>
          </p:nvSpPr>
          <p:spPr>
            <a:xfrm>
              <a:off x="10065451" y="2206640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8"/>
                    <a:pt x="197374" y="0"/>
                    <a:pt x="127152" y="0"/>
                  </a:cubicBezTo>
                  <a:cubicBezTo>
                    <a:pt x="56929" y="0"/>
                    <a:pt x="0" y="56928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40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40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6080B68-EC63-3AF2-0520-2E8CD5D9173A}"/>
                </a:ext>
              </a:extLst>
            </p:cNvPr>
            <p:cNvSpPr/>
            <p:nvPr/>
          </p:nvSpPr>
          <p:spPr>
            <a:xfrm>
              <a:off x="9371781" y="2492762"/>
              <a:ext cx="503410" cy="508575"/>
            </a:xfrm>
            <a:custGeom>
              <a:avLst/>
              <a:gdLst>
                <a:gd name="connsiteX0" fmla="*/ 450333 w 503410"/>
                <a:gd name="connsiteY0" fmla="*/ 96890 h 508575"/>
                <a:gd name="connsiteX1" fmla="*/ 424394 w 503410"/>
                <a:gd name="connsiteY1" fmla="*/ 56901 h 508575"/>
                <a:gd name="connsiteX2" fmla="*/ 330906 w 503410"/>
                <a:gd name="connsiteY2" fmla="*/ 11222 h 508575"/>
                <a:gd name="connsiteX3" fmla="*/ 172761 w 503410"/>
                <a:gd name="connsiteY3" fmla="*/ 11222 h 508575"/>
                <a:gd name="connsiteX4" fmla="*/ 78987 w 503410"/>
                <a:gd name="connsiteY4" fmla="*/ 56965 h 508575"/>
                <a:gd name="connsiteX5" fmla="*/ 53048 w 503410"/>
                <a:gd name="connsiteY5" fmla="*/ 96954 h 508575"/>
                <a:gd name="connsiteX6" fmla="*/ 52412 w 503410"/>
                <a:gd name="connsiteY6" fmla="*/ 100133 h 508575"/>
                <a:gd name="connsiteX7" fmla="*/ 311 w 503410"/>
                <a:gd name="connsiteY7" fmla="*/ 472369 h 508575"/>
                <a:gd name="connsiteX8" fmla="*/ 27363 w 503410"/>
                <a:gd name="connsiteY8" fmla="*/ 508258 h 508575"/>
                <a:gd name="connsiteX9" fmla="*/ 31813 w 503410"/>
                <a:gd name="connsiteY9" fmla="*/ 508576 h 508575"/>
                <a:gd name="connsiteX10" fmla="*/ 63252 w 503410"/>
                <a:gd name="connsiteY10" fmla="*/ 481206 h 508575"/>
                <a:gd name="connsiteX11" fmla="*/ 115034 w 503410"/>
                <a:gd name="connsiteY11" fmla="*/ 111036 h 508575"/>
                <a:gd name="connsiteX12" fmla="*/ 117068 w 503410"/>
                <a:gd name="connsiteY12" fmla="*/ 107857 h 508575"/>
                <a:gd name="connsiteX13" fmla="*/ 189259 w 503410"/>
                <a:gd name="connsiteY13" fmla="*/ 72636 h 508575"/>
                <a:gd name="connsiteX14" fmla="*/ 314281 w 503410"/>
                <a:gd name="connsiteY14" fmla="*/ 72636 h 508575"/>
                <a:gd name="connsiteX15" fmla="*/ 386312 w 503410"/>
                <a:gd name="connsiteY15" fmla="*/ 107794 h 508575"/>
                <a:gd name="connsiteX16" fmla="*/ 388347 w 503410"/>
                <a:gd name="connsiteY16" fmla="*/ 110972 h 508575"/>
                <a:gd name="connsiteX17" fmla="*/ 440129 w 503410"/>
                <a:gd name="connsiteY17" fmla="*/ 481143 h 508575"/>
                <a:gd name="connsiteX18" fmla="*/ 471567 w 503410"/>
                <a:gd name="connsiteY18" fmla="*/ 508512 h 508575"/>
                <a:gd name="connsiteX19" fmla="*/ 476018 w 503410"/>
                <a:gd name="connsiteY19" fmla="*/ 508194 h 508575"/>
                <a:gd name="connsiteX20" fmla="*/ 503101 w 503410"/>
                <a:gd name="connsiteY20" fmla="*/ 472315 h 508575"/>
                <a:gd name="connsiteX21" fmla="*/ 503101 w 503410"/>
                <a:gd name="connsiteY21" fmla="*/ 472306 h 508575"/>
                <a:gd name="connsiteX22" fmla="*/ 450969 w 503410"/>
                <a:gd name="connsiteY22" fmla="*/ 100165 h 508575"/>
                <a:gd name="connsiteX23" fmla="*/ 450333 w 503410"/>
                <a:gd name="connsiteY23" fmla="*/ 96890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410" h="508575">
                  <a:moveTo>
                    <a:pt x="450333" y="96890"/>
                  </a:moveTo>
                  <a:cubicBezTo>
                    <a:pt x="446655" y="80926"/>
                    <a:pt x="437472" y="66768"/>
                    <a:pt x="424394" y="56901"/>
                  </a:cubicBezTo>
                  <a:cubicBezTo>
                    <a:pt x="396414" y="35877"/>
                    <a:pt x="364687" y="20374"/>
                    <a:pt x="330906" y="11222"/>
                  </a:cubicBezTo>
                  <a:cubicBezTo>
                    <a:pt x="279254" y="-3741"/>
                    <a:pt x="224413" y="-3741"/>
                    <a:pt x="172761" y="11222"/>
                  </a:cubicBezTo>
                  <a:cubicBezTo>
                    <a:pt x="138885" y="20380"/>
                    <a:pt x="107058" y="35905"/>
                    <a:pt x="78987" y="56965"/>
                  </a:cubicBezTo>
                  <a:cubicBezTo>
                    <a:pt x="65909" y="66832"/>
                    <a:pt x="56725" y="80990"/>
                    <a:pt x="53048" y="96954"/>
                  </a:cubicBezTo>
                  <a:cubicBezTo>
                    <a:pt x="52793" y="98035"/>
                    <a:pt x="52571" y="99147"/>
                    <a:pt x="52412" y="100133"/>
                  </a:cubicBezTo>
                  <a:lnTo>
                    <a:pt x="311" y="472369"/>
                  </a:lnTo>
                  <a:cubicBezTo>
                    <a:pt x="-2123" y="489748"/>
                    <a:pt x="9985" y="505813"/>
                    <a:pt x="27363" y="508258"/>
                  </a:cubicBezTo>
                  <a:cubicBezTo>
                    <a:pt x="28838" y="508471"/>
                    <a:pt x="30326" y="508579"/>
                    <a:pt x="31813" y="508576"/>
                  </a:cubicBezTo>
                  <a:cubicBezTo>
                    <a:pt x="47647" y="508557"/>
                    <a:pt x="61052" y="496887"/>
                    <a:pt x="63252" y="481206"/>
                  </a:cubicBezTo>
                  <a:lnTo>
                    <a:pt x="115034" y="111036"/>
                  </a:lnTo>
                  <a:cubicBezTo>
                    <a:pt x="115314" y="109768"/>
                    <a:pt x="116035" y="108642"/>
                    <a:pt x="117068" y="107857"/>
                  </a:cubicBezTo>
                  <a:cubicBezTo>
                    <a:pt x="138681" y="91645"/>
                    <a:pt x="163180" y="79690"/>
                    <a:pt x="189259" y="72636"/>
                  </a:cubicBezTo>
                  <a:cubicBezTo>
                    <a:pt x="230065" y="60598"/>
                    <a:pt x="273475" y="60598"/>
                    <a:pt x="314281" y="72636"/>
                  </a:cubicBezTo>
                  <a:cubicBezTo>
                    <a:pt x="340306" y="79674"/>
                    <a:pt x="364754" y="91604"/>
                    <a:pt x="386312" y="107794"/>
                  </a:cubicBezTo>
                  <a:cubicBezTo>
                    <a:pt x="387345" y="108579"/>
                    <a:pt x="388067" y="109704"/>
                    <a:pt x="388347" y="110972"/>
                  </a:cubicBezTo>
                  <a:lnTo>
                    <a:pt x="440129" y="481143"/>
                  </a:lnTo>
                  <a:cubicBezTo>
                    <a:pt x="442329" y="496824"/>
                    <a:pt x="455734" y="508493"/>
                    <a:pt x="471567" y="508512"/>
                  </a:cubicBezTo>
                  <a:cubicBezTo>
                    <a:pt x="473055" y="508515"/>
                    <a:pt x="474543" y="508410"/>
                    <a:pt x="476018" y="508194"/>
                  </a:cubicBezTo>
                  <a:cubicBezTo>
                    <a:pt x="493406" y="505766"/>
                    <a:pt x="505530" y="489700"/>
                    <a:pt x="503101" y="472315"/>
                  </a:cubicBezTo>
                  <a:cubicBezTo>
                    <a:pt x="503101" y="472312"/>
                    <a:pt x="503101" y="472309"/>
                    <a:pt x="503101" y="472306"/>
                  </a:cubicBezTo>
                  <a:lnTo>
                    <a:pt x="450969" y="100165"/>
                  </a:lnTo>
                  <a:cubicBezTo>
                    <a:pt x="450819" y="99061"/>
                    <a:pt x="450606" y="97968"/>
                    <a:pt x="450333" y="96890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3381A5-BBAE-1EB6-2D03-7DFC88BF46CD}"/>
                </a:ext>
              </a:extLst>
            </p:cNvPr>
            <p:cNvSpPr/>
            <p:nvPr/>
          </p:nvSpPr>
          <p:spPr>
            <a:xfrm>
              <a:off x="9496066" y="2206640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8"/>
                    <a:pt x="197374" y="0"/>
                    <a:pt x="127152" y="0"/>
                  </a:cubicBezTo>
                  <a:cubicBezTo>
                    <a:pt x="56929" y="0"/>
                    <a:pt x="0" y="56928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40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40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98072B-4B24-61B5-6ECB-C0D282CD5380}"/>
                </a:ext>
              </a:extLst>
            </p:cNvPr>
            <p:cNvSpPr/>
            <p:nvPr/>
          </p:nvSpPr>
          <p:spPr>
            <a:xfrm>
              <a:off x="10097239" y="2651671"/>
              <a:ext cx="190727" cy="825118"/>
            </a:xfrm>
            <a:custGeom>
              <a:avLst/>
              <a:gdLst>
                <a:gd name="connsiteX0" fmla="*/ 63576 w 190727"/>
                <a:gd name="connsiteY0" fmla="*/ 127152 h 825118"/>
                <a:gd name="connsiteX1" fmla="*/ 63576 w 190727"/>
                <a:gd name="connsiteY1" fmla="*/ 31788 h 825118"/>
                <a:gd name="connsiteX2" fmla="*/ 31788 w 190727"/>
                <a:gd name="connsiteY2" fmla="*/ 0 h 825118"/>
                <a:gd name="connsiteX3" fmla="*/ 0 w 190727"/>
                <a:gd name="connsiteY3" fmla="*/ 31788 h 825118"/>
                <a:gd name="connsiteX4" fmla="*/ 0 w 190727"/>
                <a:gd name="connsiteY4" fmla="*/ 825119 h 825118"/>
                <a:gd name="connsiteX5" fmla="*/ 63576 w 190727"/>
                <a:gd name="connsiteY5" fmla="*/ 825119 h 825118"/>
                <a:gd name="connsiteX6" fmla="*/ 63576 w 190727"/>
                <a:gd name="connsiteY6" fmla="*/ 381455 h 825118"/>
                <a:gd name="connsiteX7" fmla="*/ 127152 w 190727"/>
                <a:gd name="connsiteY7" fmla="*/ 381455 h 825118"/>
                <a:gd name="connsiteX8" fmla="*/ 127152 w 190727"/>
                <a:gd name="connsiteY8" fmla="*/ 825119 h 825118"/>
                <a:gd name="connsiteX9" fmla="*/ 190728 w 190727"/>
                <a:gd name="connsiteY9" fmla="*/ 825119 h 825118"/>
                <a:gd name="connsiteX10" fmla="*/ 190728 w 190727"/>
                <a:gd name="connsiteY10" fmla="*/ 127152 h 825118"/>
                <a:gd name="connsiteX11" fmla="*/ 190728 w 190727"/>
                <a:gd name="connsiteY11" fmla="*/ 127152 h 825118"/>
                <a:gd name="connsiteX12" fmla="*/ 190728 w 190727"/>
                <a:gd name="connsiteY12" fmla="*/ 31788 h 825118"/>
                <a:gd name="connsiteX13" fmla="*/ 158940 w 190727"/>
                <a:gd name="connsiteY13" fmla="*/ 0 h 825118"/>
                <a:gd name="connsiteX14" fmla="*/ 127152 w 190727"/>
                <a:gd name="connsiteY14" fmla="*/ 31788 h 825118"/>
                <a:gd name="connsiteX15" fmla="*/ 127152 w 190727"/>
                <a:gd name="connsiteY15" fmla="*/ 317879 h 825118"/>
                <a:gd name="connsiteX16" fmla="*/ 63576 w 190727"/>
                <a:gd name="connsiteY16" fmla="*/ 317879 h 825118"/>
                <a:gd name="connsiteX17" fmla="*/ 63576 w 190727"/>
                <a:gd name="connsiteY17" fmla="*/ 127152 h 82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27" h="825118">
                  <a:moveTo>
                    <a:pt x="63576" y="127152"/>
                  </a:moveTo>
                  <a:lnTo>
                    <a:pt x="63576" y="31788"/>
                  </a:lnTo>
                  <a:cubicBezTo>
                    <a:pt x="63576" y="14231"/>
                    <a:pt x="49344" y="0"/>
                    <a:pt x="31788" y="0"/>
                  </a:cubicBezTo>
                  <a:cubicBezTo>
                    <a:pt x="14231" y="0"/>
                    <a:pt x="0" y="14231"/>
                    <a:pt x="0" y="31788"/>
                  </a:cubicBezTo>
                  <a:lnTo>
                    <a:pt x="0" y="825119"/>
                  </a:lnTo>
                  <a:lnTo>
                    <a:pt x="63576" y="825119"/>
                  </a:lnTo>
                  <a:lnTo>
                    <a:pt x="63576" y="381455"/>
                  </a:lnTo>
                  <a:lnTo>
                    <a:pt x="127152" y="381455"/>
                  </a:lnTo>
                  <a:lnTo>
                    <a:pt x="127152" y="825119"/>
                  </a:lnTo>
                  <a:lnTo>
                    <a:pt x="190728" y="825119"/>
                  </a:lnTo>
                  <a:lnTo>
                    <a:pt x="190728" y="127152"/>
                  </a:lnTo>
                  <a:lnTo>
                    <a:pt x="190728" y="127152"/>
                  </a:lnTo>
                  <a:lnTo>
                    <a:pt x="190728" y="31788"/>
                  </a:lnTo>
                  <a:cubicBezTo>
                    <a:pt x="190728" y="14231"/>
                    <a:pt x="176496" y="0"/>
                    <a:pt x="158940" y="0"/>
                  </a:cubicBezTo>
                  <a:cubicBezTo>
                    <a:pt x="141383" y="0"/>
                    <a:pt x="127152" y="14231"/>
                    <a:pt x="127152" y="31788"/>
                  </a:cubicBezTo>
                  <a:lnTo>
                    <a:pt x="127152" y="317879"/>
                  </a:lnTo>
                  <a:lnTo>
                    <a:pt x="63576" y="317879"/>
                  </a:lnTo>
                  <a:lnTo>
                    <a:pt x="63576" y="127152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634E70B-3427-6C6D-3437-E7A56CBFE3C7}"/>
                </a:ext>
              </a:extLst>
            </p:cNvPr>
            <p:cNvSpPr/>
            <p:nvPr/>
          </p:nvSpPr>
          <p:spPr>
            <a:xfrm>
              <a:off x="9402959" y="2651671"/>
              <a:ext cx="440548" cy="826485"/>
            </a:xfrm>
            <a:custGeom>
              <a:avLst/>
              <a:gdLst>
                <a:gd name="connsiteX0" fmla="*/ 43677 w 440548"/>
                <a:gd name="connsiteY0" fmla="*/ 508607 h 826485"/>
                <a:gd name="connsiteX1" fmla="*/ 124895 w 440548"/>
                <a:gd name="connsiteY1" fmla="*/ 508607 h 826485"/>
                <a:gd name="connsiteX2" fmla="*/ 124895 w 440548"/>
                <a:gd name="connsiteY2" fmla="*/ 826486 h 826485"/>
                <a:gd name="connsiteX3" fmla="*/ 188471 w 440548"/>
                <a:gd name="connsiteY3" fmla="*/ 826486 h 826485"/>
                <a:gd name="connsiteX4" fmla="*/ 188471 w 440548"/>
                <a:gd name="connsiteY4" fmla="*/ 508607 h 826485"/>
                <a:gd name="connsiteX5" fmla="*/ 252046 w 440548"/>
                <a:gd name="connsiteY5" fmla="*/ 508607 h 826485"/>
                <a:gd name="connsiteX6" fmla="*/ 252046 w 440548"/>
                <a:gd name="connsiteY6" fmla="*/ 826486 h 826485"/>
                <a:gd name="connsiteX7" fmla="*/ 315622 w 440548"/>
                <a:gd name="connsiteY7" fmla="*/ 826486 h 826485"/>
                <a:gd name="connsiteX8" fmla="*/ 315622 w 440548"/>
                <a:gd name="connsiteY8" fmla="*/ 508607 h 826485"/>
                <a:gd name="connsiteX9" fmla="*/ 440549 w 440548"/>
                <a:gd name="connsiteY9" fmla="*/ 508607 h 826485"/>
                <a:gd name="connsiteX10" fmla="*/ 315622 w 440548"/>
                <a:gd name="connsiteY10" fmla="*/ 166410 h 826485"/>
                <a:gd name="connsiteX11" fmla="*/ 315622 w 440548"/>
                <a:gd name="connsiteY11" fmla="*/ 31788 h 826485"/>
                <a:gd name="connsiteX12" fmla="*/ 283834 w 440548"/>
                <a:gd name="connsiteY12" fmla="*/ 0 h 826485"/>
                <a:gd name="connsiteX13" fmla="*/ 283834 w 440548"/>
                <a:gd name="connsiteY13" fmla="*/ 0 h 826485"/>
                <a:gd name="connsiteX14" fmla="*/ 252046 w 440548"/>
                <a:gd name="connsiteY14" fmla="*/ 31788 h 826485"/>
                <a:gd name="connsiteX15" fmla="*/ 252046 w 440548"/>
                <a:gd name="connsiteY15" fmla="*/ 177694 h 826485"/>
                <a:gd name="connsiteX16" fmla="*/ 349699 w 440548"/>
                <a:gd name="connsiteY16" fmla="*/ 445031 h 826485"/>
                <a:gd name="connsiteX17" fmla="*/ 90882 w 440548"/>
                <a:gd name="connsiteY17" fmla="*/ 445031 h 826485"/>
                <a:gd name="connsiteX18" fmla="*/ 188471 w 440548"/>
                <a:gd name="connsiteY18" fmla="*/ 177663 h 826485"/>
                <a:gd name="connsiteX19" fmla="*/ 188471 w 440548"/>
                <a:gd name="connsiteY19" fmla="*/ 172068 h 826485"/>
                <a:gd name="connsiteX20" fmla="*/ 188471 w 440548"/>
                <a:gd name="connsiteY20" fmla="*/ 172068 h 826485"/>
                <a:gd name="connsiteX21" fmla="*/ 188471 w 440548"/>
                <a:gd name="connsiteY21" fmla="*/ 31788 h 826485"/>
                <a:gd name="connsiteX22" fmla="*/ 156683 w 440548"/>
                <a:gd name="connsiteY22" fmla="*/ 0 h 826485"/>
                <a:gd name="connsiteX23" fmla="*/ 156683 w 440548"/>
                <a:gd name="connsiteY23" fmla="*/ 0 h 826485"/>
                <a:gd name="connsiteX24" fmla="*/ 124895 w 440548"/>
                <a:gd name="connsiteY24" fmla="*/ 31788 h 826485"/>
                <a:gd name="connsiteX25" fmla="*/ 124895 w 440548"/>
                <a:gd name="connsiteY25" fmla="*/ 166473 h 826485"/>
                <a:gd name="connsiteX26" fmla="*/ 0 w 440548"/>
                <a:gd name="connsiteY26" fmla="*/ 508607 h 82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0548" h="826485">
                  <a:moveTo>
                    <a:pt x="43677" y="508607"/>
                  </a:moveTo>
                  <a:lnTo>
                    <a:pt x="124895" y="508607"/>
                  </a:lnTo>
                  <a:lnTo>
                    <a:pt x="124895" y="826486"/>
                  </a:lnTo>
                  <a:lnTo>
                    <a:pt x="188471" y="826486"/>
                  </a:lnTo>
                  <a:lnTo>
                    <a:pt x="188471" y="508607"/>
                  </a:lnTo>
                  <a:lnTo>
                    <a:pt x="252046" y="508607"/>
                  </a:lnTo>
                  <a:lnTo>
                    <a:pt x="252046" y="826486"/>
                  </a:lnTo>
                  <a:lnTo>
                    <a:pt x="315622" y="826486"/>
                  </a:lnTo>
                  <a:lnTo>
                    <a:pt x="315622" y="508607"/>
                  </a:lnTo>
                  <a:lnTo>
                    <a:pt x="440549" y="508607"/>
                  </a:lnTo>
                  <a:lnTo>
                    <a:pt x="315622" y="166410"/>
                  </a:lnTo>
                  <a:lnTo>
                    <a:pt x="315622" y="31788"/>
                  </a:lnTo>
                  <a:cubicBezTo>
                    <a:pt x="315622" y="14231"/>
                    <a:pt x="301391" y="0"/>
                    <a:pt x="283834" y="0"/>
                  </a:cubicBezTo>
                  <a:lnTo>
                    <a:pt x="283834" y="0"/>
                  </a:lnTo>
                  <a:cubicBezTo>
                    <a:pt x="266278" y="0"/>
                    <a:pt x="252046" y="14231"/>
                    <a:pt x="252046" y="31788"/>
                  </a:cubicBezTo>
                  <a:lnTo>
                    <a:pt x="252046" y="177694"/>
                  </a:lnTo>
                  <a:lnTo>
                    <a:pt x="349699" y="445031"/>
                  </a:lnTo>
                  <a:lnTo>
                    <a:pt x="90882" y="445031"/>
                  </a:lnTo>
                  <a:lnTo>
                    <a:pt x="188471" y="177663"/>
                  </a:lnTo>
                  <a:lnTo>
                    <a:pt x="188471" y="172068"/>
                  </a:lnTo>
                  <a:lnTo>
                    <a:pt x="188471" y="172068"/>
                  </a:lnTo>
                  <a:lnTo>
                    <a:pt x="188471" y="31788"/>
                  </a:lnTo>
                  <a:cubicBezTo>
                    <a:pt x="188471" y="14231"/>
                    <a:pt x="174239" y="0"/>
                    <a:pt x="156683" y="0"/>
                  </a:cubicBezTo>
                  <a:lnTo>
                    <a:pt x="156683" y="0"/>
                  </a:lnTo>
                  <a:cubicBezTo>
                    <a:pt x="139126" y="0"/>
                    <a:pt x="124895" y="14231"/>
                    <a:pt x="124895" y="31788"/>
                  </a:cubicBezTo>
                  <a:lnTo>
                    <a:pt x="124895" y="166473"/>
                  </a:lnTo>
                  <a:lnTo>
                    <a:pt x="0" y="508607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1C5AA5-2710-AA70-7ED1-28F69626C443}"/>
                </a:ext>
              </a:extLst>
            </p:cNvPr>
            <p:cNvSpPr/>
            <p:nvPr/>
          </p:nvSpPr>
          <p:spPr>
            <a:xfrm>
              <a:off x="10516146" y="3891431"/>
              <a:ext cx="503410" cy="508575"/>
            </a:xfrm>
            <a:custGeom>
              <a:avLst/>
              <a:gdLst>
                <a:gd name="connsiteX0" fmla="*/ 450333 w 503410"/>
                <a:gd name="connsiteY0" fmla="*/ 96890 h 508575"/>
                <a:gd name="connsiteX1" fmla="*/ 424394 w 503410"/>
                <a:gd name="connsiteY1" fmla="*/ 56901 h 508575"/>
                <a:gd name="connsiteX2" fmla="*/ 330906 w 503410"/>
                <a:gd name="connsiteY2" fmla="*/ 11222 h 508575"/>
                <a:gd name="connsiteX3" fmla="*/ 172761 w 503410"/>
                <a:gd name="connsiteY3" fmla="*/ 11222 h 508575"/>
                <a:gd name="connsiteX4" fmla="*/ 78986 w 503410"/>
                <a:gd name="connsiteY4" fmla="*/ 56965 h 508575"/>
                <a:gd name="connsiteX5" fmla="*/ 53048 w 503410"/>
                <a:gd name="connsiteY5" fmla="*/ 96954 h 508575"/>
                <a:gd name="connsiteX6" fmla="*/ 52412 w 503410"/>
                <a:gd name="connsiteY6" fmla="*/ 100133 h 508575"/>
                <a:gd name="connsiteX7" fmla="*/ 311 w 503410"/>
                <a:gd name="connsiteY7" fmla="*/ 472369 h 508575"/>
                <a:gd name="connsiteX8" fmla="*/ 27363 w 503410"/>
                <a:gd name="connsiteY8" fmla="*/ 508258 h 508575"/>
                <a:gd name="connsiteX9" fmla="*/ 31813 w 503410"/>
                <a:gd name="connsiteY9" fmla="*/ 508576 h 508575"/>
                <a:gd name="connsiteX10" fmla="*/ 63252 w 503410"/>
                <a:gd name="connsiteY10" fmla="*/ 481206 h 508575"/>
                <a:gd name="connsiteX11" fmla="*/ 115034 w 503410"/>
                <a:gd name="connsiteY11" fmla="*/ 111036 h 508575"/>
                <a:gd name="connsiteX12" fmla="*/ 117069 w 503410"/>
                <a:gd name="connsiteY12" fmla="*/ 107857 h 508575"/>
                <a:gd name="connsiteX13" fmla="*/ 189259 w 503410"/>
                <a:gd name="connsiteY13" fmla="*/ 72636 h 508575"/>
                <a:gd name="connsiteX14" fmla="*/ 314281 w 503410"/>
                <a:gd name="connsiteY14" fmla="*/ 72636 h 508575"/>
                <a:gd name="connsiteX15" fmla="*/ 386312 w 503410"/>
                <a:gd name="connsiteY15" fmla="*/ 107794 h 508575"/>
                <a:gd name="connsiteX16" fmla="*/ 388347 w 503410"/>
                <a:gd name="connsiteY16" fmla="*/ 110972 h 508575"/>
                <a:gd name="connsiteX17" fmla="*/ 440129 w 503410"/>
                <a:gd name="connsiteY17" fmla="*/ 481143 h 508575"/>
                <a:gd name="connsiteX18" fmla="*/ 471567 w 503410"/>
                <a:gd name="connsiteY18" fmla="*/ 508512 h 508575"/>
                <a:gd name="connsiteX19" fmla="*/ 476018 w 503410"/>
                <a:gd name="connsiteY19" fmla="*/ 508194 h 508575"/>
                <a:gd name="connsiteX20" fmla="*/ 503101 w 503410"/>
                <a:gd name="connsiteY20" fmla="*/ 472315 h 508575"/>
                <a:gd name="connsiteX21" fmla="*/ 503101 w 503410"/>
                <a:gd name="connsiteY21" fmla="*/ 472306 h 508575"/>
                <a:gd name="connsiteX22" fmla="*/ 450969 w 503410"/>
                <a:gd name="connsiteY22" fmla="*/ 100165 h 508575"/>
                <a:gd name="connsiteX23" fmla="*/ 450333 w 503410"/>
                <a:gd name="connsiteY23" fmla="*/ 96890 h 5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3410" h="508575">
                  <a:moveTo>
                    <a:pt x="450333" y="96890"/>
                  </a:moveTo>
                  <a:cubicBezTo>
                    <a:pt x="446655" y="80926"/>
                    <a:pt x="437472" y="66768"/>
                    <a:pt x="424394" y="56901"/>
                  </a:cubicBezTo>
                  <a:cubicBezTo>
                    <a:pt x="396414" y="35877"/>
                    <a:pt x="364687" y="20374"/>
                    <a:pt x="330906" y="11222"/>
                  </a:cubicBezTo>
                  <a:cubicBezTo>
                    <a:pt x="279254" y="-3741"/>
                    <a:pt x="224413" y="-3741"/>
                    <a:pt x="172761" y="11222"/>
                  </a:cubicBezTo>
                  <a:cubicBezTo>
                    <a:pt x="138884" y="20383"/>
                    <a:pt x="107058" y="35905"/>
                    <a:pt x="78986" y="56965"/>
                  </a:cubicBezTo>
                  <a:cubicBezTo>
                    <a:pt x="65909" y="66832"/>
                    <a:pt x="56726" y="80990"/>
                    <a:pt x="53048" y="96954"/>
                  </a:cubicBezTo>
                  <a:cubicBezTo>
                    <a:pt x="52793" y="98035"/>
                    <a:pt x="52571" y="99147"/>
                    <a:pt x="52412" y="100133"/>
                  </a:cubicBezTo>
                  <a:lnTo>
                    <a:pt x="311" y="472369"/>
                  </a:lnTo>
                  <a:cubicBezTo>
                    <a:pt x="-2123" y="489748"/>
                    <a:pt x="9984" y="505813"/>
                    <a:pt x="27363" y="508258"/>
                  </a:cubicBezTo>
                  <a:cubicBezTo>
                    <a:pt x="28838" y="508471"/>
                    <a:pt x="30326" y="508579"/>
                    <a:pt x="31813" y="508576"/>
                  </a:cubicBezTo>
                  <a:cubicBezTo>
                    <a:pt x="47647" y="508557"/>
                    <a:pt x="61052" y="496887"/>
                    <a:pt x="63252" y="481206"/>
                  </a:cubicBezTo>
                  <a:lnTo>
                    <a:pt x="115034" y="111036"/>
                  </a:lnTo>
                  <a:cubicBezTo>
                    <a:pt x="115314" y="109768"/>
                    <a:pt x="116035" y="108642"/>
                    <a:pt x="117069" y="107857"/>
                  </a:cubicBezTo>
                  <a:cubicBezTo>
                    <a:pt x="138681" y="91645"/>
                    <a:pt x="163180" y="79690"/>
                    <a:pt x="189259" y="72636"/>
                  </a:cubicBezTo>
                  <a:cubicBezTo>
                    <a:pt x="230065" y="60598"/>
                    <a:pt x="273478" y="60598"/>
                    <a:pt x="314281" y="72636"/>
                  </a:cubicBezTo>
                  <a:cubicBezTo>
                    <a:pt x="340306" y="79674"/>
                    <a:pt x="364753" y="91604"/>
                    <a:pt x="386312" y="107794"/>
                  </a:cubicBezTo>
                  <a:cubicBezTo>
                    <a:pt x="387345" y="108579"/>
                    <a:pt x="388067" y="109704"/>
                    <a:pt x="388347" y="110972"/>
                  </a:cubicBezTo>
                  <a:lnTo>
                    <a:pt x="440129" y="481143"/>
                  </a:lnTo>
                  <a:cubicBezTo>
                    <a:pt x="442329" y="496824"/>
                    <a:pt x="455734" y="508493"/>
                    <a:pt x="471567" y="508512"/>
                  </a:cubicBezTo>
                  <a:cubicBezTo>
                    <a:pt x="473055" y="508515"/>
                    <a:pt x="474543" y="508410"/>
                    <a:pt x="476018" y="508194"/>
                  </a:cubicBezTo>
                  <a:cubicBezTo>
                    <a:pt x="493406" y="505766"/>
                    <a:pt x="505530" y="489700"/>
                    <a:pt x="503101" y="472315"/>
                  </a:cubicBezTo>
                  <a:cubicBezTo>
                    <a:pt x="503101" y="472312"/>
                    <a:pt x="503101" y="472309"/>
                    <a:pt x="503101" y="472306"/>
                  </a:cubicBezTo>
                  <a:lnTo>
                    <a:pt x="450969" y="100165"/>
                  </a:lnTo>
                  <a:cubicBezTo>
                    <a:pt x="450819" y="99061"/>
                    <a:pt x="450606" y="97968"/>
                    <a:pt x="450333" y="96890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CB0C442-A1AA-0D0C-FD8C-56E1771F1EA5}"/>
                </a:ext>
              </a:extLst>
            </p:cNvPr>
            <p:cNvSpPr/>
            <p:nvPr/>
          </p:nvSpPr>
          <p:spPr>
            <a:xfrm>
              <a:off x="10640431" y="3605308"/>
              <a:ext cx="254303" cy="254303"/>
            </a:xfrm>
            <a:custGeom>
              <a:avLst/>
              <a:gdLst>
                <a:gd name="connsiteX0" fmla="*/ 127152 w 254303"/>
                <a:gd name="connsiteY0" fmla="*/ 254303 h 254303"/>
                <a:gd name="connsiteX1" fmla="*/ 254303 w 254303"/>
                <a:gd name="connsiteY1" fmla="*/ 127152 h 254303"/>
                <a:gd name="connsiteX2" fmla="*/ 127152 w 254303"/>
                <a:gd name="connsiteY2" fmla="*/ 0 h 254303"/>
                <a:gd name="connsiteX3" fmla="*/ 0 w 254303"/>
                <a:gd name="connsiteY3" fmla="*/ 127152 h 254303"/>
                <a:gd name="connsiteX4" fmla="*/ 127152 w 254303"/>
                <a:gd name="connsiteY4" fmla="*/ 254303 h 254303"/>
                <a:gd name="connsiteX5" fmla="*/ 127152 w 254303"/>
                <a:gd name="connsiteY5" fmla="*/ 63576 h 254303"/>
                <a:gd name="connsiteX6" fmla="*/ 190728 w 254303"/>
                <a:gd name="connsiteY6" fmla="*/ 127152 h 254303"/>
                <a:gd name="connsiteX7" fmla="*/ 127152 w 254303"/>
                <a:gd name="connsiteY7" fmla="*/ 190728 h 254303"/>
                <a:gd name="connsiteX8" fmla="*/ 63576 w 254303"/>
                <a:gd name="connsiteY8" fmla="*/ 127152 h 254303"/>
                <a:gd name="connsiteX9" fmla="*/ 127152 w 254303"/>
                <a:gd name="connsiteY9" fmla="*/ 63576 h 25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303" h="254303">
                  <a:moveTo>
                    <a:pt x="127152" y="254303"/>
                  </a:moveTo>
                  <a:cubicBezTo>
                    <a:pt x="197374" y="254303"/>
                    <a:pt x="254303" y="197374"/>
                    <a:pt x="254303" y="127152"/>
                  </a:cubicBezTo>
                  <a:cubicBezTo>
                    <a:pt x="254303" y="56929"/>
                    <a:pt x="197374" y="0"/>
                    <a:pt x="127152" y="0"/>
                  </a:cubicBezTo>
                  <a:cubicBezTo>
                    <a:pt x="56929" y="0"/>
                    <a:pt x="0" y="56929"/>
                    <a:pt x="0" y="127152"/>
                  </a:cubicBezTo>
                  <a:cubicBezTo>
                    <a:pt x="0" y="197374"/>
                    <a:pt x="56929" y="254303"/>
                    <a:pt x="127152" y="254303"/>
                  </a:cubicBezTo>
                  <a:close/>
                  <a:moveTo>
                    <a:pt x="127152" y="63576"/>
                  </a:moveTo>
                  <a:cubicBezTo>
                    <a:pt x="162265" y="63576"/>
                    <a:pt x="190728" y="92039"/>
                    <a:pt x="190728" y="127152"/>
                  </a:cubicBezTo>
                  <a:cubicBezTo>
                    <a:pt x="190728" y="162265"/>
                    <a:pt x="162265" y="190728"/>
                    <a:pt x="127152" y="190728"/>
                  </a:cubicBezTo>
                  <a:cubicBezTo>
                    <a:pt x="92039" y="190728"/>
                    <a:pt x="63576" y="162265"/>
                    <a:pt x="63576" y="127152"/>
                  </a:cubicBezTo>
                  <a:cubicBezTo>
                    <a:pt x="63576" y="92039"/>
                    <a:pt x="92039" y="63576"/>
                    <a:pt x="127152" y="63576"/>
                  </a:cubicBez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F6DF23D-0247-8690-9CB0-DFD1C550C163}"/>
                </a:ext>
              </a:extLst>
            </p:cNvPr>
            <p:cNvSpPr/>
            <p:nvPr/>
          </p:nvSpPr>
          <p:spPr>
            <a:xfrm>
              <a:off x="10547324" y="4050339"/>
              <a:ext cx="440548" cy="826485"/>
            </a:xfrm>
            <a:custGeom>
              <a:avLst/>
              <a:gdLst>
                <a:gd name="connsiteX0" fmla="*/ 315622 w 440548"/>
                <a:gd name="connsiteY0" fmla="*/ 31788 h 826485"/>
                <a:gd name="connsiteX1" fmla="*/ 283834 w 440548"/>
                <a:gd name="connsiteY1" fmla="*/ 0 h 826485"/>
                <a:gd name="connsiteX2" fmla="*/ 283834 w 440548"/>
                <a:gd name="connsiteY2" fmla="*/ 0 h 826485"/>
                <a:gd name="connsiteX3" fmla="*/ 252046 w 440548"/>
                <a:gd name="connsiteY3" fmla="*/ 31788 h 826485"/>
                <a:gd name="connsiteX4" fmla="*/ 252046 w 440548"/>
                <a:gd name="connsiteY4" fmla="*/ 177694 h 826485"/>
                <a:gd name="connsiteX5" fmla="*/ 349699 w 440548"/>
                <a:gd name="connsiteY5" fmla="*/ 445031 h 826485"/>
                <a:gd name="connsiteX6" fmla="*/ 90882 w 440548"/>
                <a:gd name="connsiteY6" fmla="*/ 445031 h 826485"/>
                <a:gd name="connsiteX7" fmla="*/ 188471 w 440548"/>
                <a:gd name="connsiteY7" fmla="*/ 177663 h 826485"/>
                <a:gd name="connsiteX8" fmla="*/ 188471 w 440548"/>
                <a:gd name="connsiteY8" fmla="*/ 172068 h 826485"/>
                <a:gd name="connsiteX9" fmla="*/ 188471 w 440548"/>
                <a:gd name="connsiteY9" fmla="*/ 172068 h 826485"/>
                <a:gd name="connsiteX10" fmla="*/ 188471 w 440548"/>
                <a:gd name="connsiteY10" fmla="*/ 31788 h 826485"/>
                <a:gd name="connsiteX11" fmla="*/ 156683 w 440548"/>
                <a:gd name="connsiteY11" fmla="*/ 0 h 826485"/>
                <a:gd name="connsiteX12" fmla="*/ 156683 w 440548"/>
                <a:gd name="connsiteY12" fmla="*/ 0 h 826485"/>
                <a:gd name="connsiteX13" fmla="*/ 124895 w 440548"/>
                <a:gd name="connsiteY13" fmla="*/ 31788 h 826485"/>
                <a:gd name="connsiteX14" fmla="*/ 124895 w 440548"/>
                <a:gd name="connsiteY14" fmla="*/ 166473 h 826485"/>
                <a:gd name="connsiteX15" fmla="*/ 0 w 440548"/>
                <a:gd name="connsiteY15" fmla="*/ 508607 h 826485"/>
                <a:gd name="connsiteX16" fmla="*/ 124895 w 440548"/>
                <a:gd name="connsiteY16" fmla="*/ 508607 h 826485"/>
                <a:gd name="connsiteX17" fmla="*/ 124895 w 440548"/>
                <a:gd name="connsiteY17" fmla="*/ 826486 h 826485"/>
                <a:gd name="connsiteX18" fmla="*/ 188471 w 440548"/>
                <a:gd name="connsiteY18" fmla="*/ 826486 h 826485"/>
                <a:gd name="connsiteX19" fmla="*/ 188471 w 440548"/>
                <a:gd name="connsiteY19" fmla="*/ 508607 h 826485"/>
                <a:gd name="connsiteX20" fmla="*/ 252046 w 440548"/>
                <a:gd name="connsiteY20" fmla="*/ 508607 h 826485"/>
                <a:gd name="connsiteX21" fmla="*/ 252046 w 440548"/>
                <a:gd name="connsiteY21" fmla="*/ 826486 h 826485"/>
                <a:gd name="connsiteX22" fmla="*/ 315622 w 440548"/>
                <a:gd name="connsiteY22" fmla="*/ 826486 h 826485"/>
                <a:gd name="connsiteX23" fmla="*/ 315622 w 440548"/>
                <a:gd name="connsiteY23" fmla="*/ 508607 h 826485"/>
                <a:gd name="connsiteX24" fmla="*/ 440549 w 440548"/>
                <a:gd name="connsiteY24" fmla="*/ 508607 h 826485"/>
                <a:gd name="connsiteX25" fmla="*/ 315622 w 440548"/>
                <a:gd name="connsiteY25" fmla="*/ 166410 h 82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0548" h="826485">
                  <a:moveTo>
                    <a:pt x="315622" y="31788"/>
                  </a:moveTo>
                  <a:cubicBezTo>
                    <a:pt x="315622" y="14231"/>
                    <a:pt x="301391" y="0"/>
                    <a:pt x="283834" y="0"/>
                  </a:cubicBezTo>
                  <a:lnTo>
                    <a:pt x="283834" y="0"/>
                  </a:lnTo>
                  <a:cubicBezTo>
                    <a:pt x="266278" y="0"/>
                    <a:pt x="252046" y="14231"/>
                    <a:pt x="252046" y="31788"/>
                  </a:cubicBezTo>
                  <a:lnTo>
                    <a:pt x="252046" y="177694"/>
                  </a:lnTo>
                  <a:lnTo>
                    <a:pt x="349699" y="445031"/>
                  </a:lnTo>
                  <a:lnTo>
                    <a:pt x="90882" y="445031"/>
                  </a:lnTo>
                  <a:lnTo>
                    <a:pt x="188471" y="177663"/>
                  </a:lnTo>
                  <a:lnTo>
                    <a:pt x="188471" y="172068"/>
                  </a:lnTo>
                  <a:lnTo>
                    <a:pt x="188471" y="172068"/>
                  </a:lnTo>
                  <a:lnTo>
                    <a:pt x="188471" y="31788"/>
                  </a:lnTo>
                  <a:cubicBezTo>
                    <a:pt x="188471" y="14231"/>
                    <a:pt x="174239" y="0"/>
                    <a:pt x="156683" y="0"/>
                  </a:cubicBezTo>
                  <a:lnTo>
                    <a:pt x="156683" y="0"/>
                  </a:lnTo>
                  <a:cubicBezTo>
                    <a:pt x="139126" y="0"/>
                    <a:pt x="124895" y="14231"/>
                    <a:pt x="124895" y="31788"/>
                  </a:cubicBezTo>
                  <a:lnTo>
                    <a:pt x="124895" y="166473"/>
                  </a:lnTo>
                  <a:lnTo>
                    <a:pt x="0" y="508607"/>
                  </a:lnTo>
                  <a:lnTo>
                    <a:pt x="124895" y="508607"/>
                  </a:lnTo>
                  <a:lnTo>
                    <a:pt x="124895" y="826486"/>
                  </a:lnTo>
                  <a:lnTo>
                    <a:pt x="188471" y="826486"/>
                  </a:lnTo>
                  <a:lnTo>
                    <a:pt x="188471" y="508607"/>
                  </a:lnTo>
                  <a:lnTo>
                    <a:pt x="252046" y="508607"/>
                  </a:lnTo>
                  <a:lnTo>
                    <a:pt x="252046" y="826486"/>
                  </a:lnTo>
                  <a:lnTo>
                    <a:pt x="315622" y="826486"/>
                  </a:lnTo>
                  <a:lnTo>
                    <a:pt x="315622" y="508607"/>
                  </a:lnTo>
                  <a:lnTo>
                    <a:pt x="440549" y="508607"/>
                  </a:lnTo>
                  <a:lnTo>
                    <a:pt x="315622" y="166410"/>
                  </a:lnTo>
                  <a:close/>
                </a:path>
              </a:pathLst>
            </a:custGeom>
            <a:solidFill>
              <a:srgbClr val="310F96"/>
            </a:solidFill>
            <a:ln w="3175" cap="flat">
              <a:solidFill>
                <a:srgbClr val="310F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34F42F-4B38-BCD3-1AB5-EB587BD576F0}"/>
              </a:ext>
            </a:extLst>
          </p:cNvPr>
          <p:cNvSpPr txBox="1"/>
          <p:nvPr/>
        </p:nvSpPr>
        <p:spPr>
          <a:xfrm>
            <a:off x="942387" y="1254777"/>
            <a:ext cx="62888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Молодежь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Трудовые мигранты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Семьи и социальный круг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Работники на передовой, включая активистов махалли, родителей, педагогов, религиозных лидеров и социальных работников.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Молодежные организации и агентства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СМИ и влиятельные лица в социальных сетях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DCA9AA6-990A-90F4-CB48-FF5BFA5A0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0" y="1847800"/>
            <a:ext cx="1380707" cy="3952768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4548D7-C3DD-4B0B-F9E7-536FA14A6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863363"/>
              </p:ext>
            </p:extLst>
          </p:nvPr>
        </p:nvGraphicFramePr>
        <p:xfrm>
          <a:off x="1841869" y="994816"/>
          <a:ext cx="8512745" cy="486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5903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Re - GCER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3C"/>
      </a:accent1>
      <a:accent2>
        <a:srgbClr val="0A3296"/>
      </a:accent2>
      <a:accent3>
        <a:srgbClr val="00BE46"/>
      </a:accent3>
      <a:accent4>
        <a:srgbClr val="F5C800"/>
      </a:accent4>
      <a:accent5>
        <a:srgbClr val="FF46BE"/>
      </a:accent5>
      <a:accent6>
        <a:srgbClr val="000000"/>
      </a:accent6>
      <a:hlink>
        <a:srgbClr val="0A3296"/>
      </a:hlink>
      <a:folHlink>
        <a:srgbClr val="FF46BE"/>
      </a:folHlink>
    </a:clrScheme>
    <a:fontScheme name="Re - GCERF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CERF PPT template.potx" id="{102C1631-AA5C-4ABB-AD95-FB38BFF09C98}" vid="{6FB4A7EA-1CD9-4F6F-85D9-4CE0B6D8264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Re - GCER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3C"/>
      </a:accent1>
      <a:accent2>
        <a:srgbClr val="0A3296"/>
      </a:accent2>
      <a:accent3>
        <a:srgbClr val="00BE46"/>
      </a:accent3>
      <a:accent4>
        <a:srgbClr val="F5C800"/>
      </a:accent4>
      <a:accent5>
        <a:srgbClr val="FF46BE"/>
      </a:accent5>
      <a:accent6>
        <a:srgbClr val="000000"/>
      </a:accent6>
      <a:hlink>
        <a:srgbClr val="0A3296"/>
      </a:hlink>
      <a:folHlink>
        <a:srgbClr val="FF46BE"/>
      </a:folHlink>
    </a:clrScheme>
    <a:fontScheme name="Re - GCERF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CERF PPT template.potx" id="{102C1631-AA5C-4ABB-AD95-FB38BFF09C98}" vid="{6FB4A7EA-1CD9-4F6F-85D9-4CE0B6D82643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3A39705B4DCE49BF54E2A269FAC9F6" ma:contentTypeVersion="15" ma:contentTypeDescription="Create a new document." ma:contentTypeScope="" ma:versionID="a6f6aa59a59d7abfe6e8d86e15cbed2b">
  <xsd:schema xmlns:xsd="http://www.w3.org/2001/XMLSchema" xmlns:xs="http://www.w3.org/2001/XMLSchema" xmlns:p="http://schemas.microsoft.com/office/2006/metadata/properties" xmlns:ns2="bc67d2cf-bb34-42e1-99c9-98b0343040f2" xmlns:ns3="71d4c5e8-e3b5-481f-b51b-ce4251c3723c" targetNamespace="http://schemas.microsoft.com/office/2006/metadata/properties" ma:root="true" ma:fieldsID="bc7d4e1c1df2523d1996bf94a989b02f" ns2:_="" ns3:_="">
    <xsd:import namespace="bc67d2cf-bb34-42e1-99c9-98b0343040f2"/>
    <xsd:import namespace="71d4c5e8-e3b5-481f-b51b-ce4251c372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7d2cf-bb34-42e1-99c9-98b034304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0fdce91-9511-4da1-abe8-8e51c658d9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c5e8-e3b5-481f-b51b-ce4251c372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ffcb4b6-6a8c-4095-8e31-733f81a8e28d}" ma:internalName="TaxCatchAll" ma:showField="CatchAllData" ma:web="71d4c5e8-e3b5-481f-b51b-ce4251c372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7d2cf-bb34-42e1-99c9-98b0343040f2">
      <Terms xmlns="http://schemas.microsoft.com/office/infopath/2007/PartnerControls"/>
    </lcf76f155ced4ddcb4097134ff3c332f>
    <TaxCatchAll xmlns="71d4c5e8-e3b5-481f-b51b-ce4251c3723c" xsi:nil="true"/>
  </documentManagement>
</p:properties>
</file>

<file path=customXml/itemProps1.xml><?xml version="1.0" encoding="utf-8"?>
<ds:datastoreItem xmlns:ds="http://schemas.openxmlformats.org/officeDocument/2006/customXml" ds:itemID="{D0BE9EE7-C426-425B-83D5-D024AAAEC0F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67d2cf-bb34-42e1-99c9-98b0343040f2"/>
    <ds:schemaRef ds:uri="71d4c5e8-e3b5-481f-b51b-ce4251c3723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AA718B-8D4C-4C3C-94F3-922A8F9A1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F75D45-B5CF-4A75-98D1-7239ACC558BD}">
  <ds:schemaRefs>
    <ds:schemaRef ds:uri="http://schemas.microsoft.com/office/2006/metadata/properties"/>
    <ds:schemaRef ds:uri="http://www.w3.org/2000/xmlns/"/>
    <ds:schemaRef ds:uri="bc67d2cf-bb34-42e1-99c9-98b0343040f2"/>
    <ds:schemaRef ds:uri="http://schemas.microsoft.com/office/infopath/2007/PartnerControls"/>
    <ds:schemaRef ds:uri="71d4c5e8-e3b5-481f-b51b-ce4251c3723c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1331</Words>
  <Application>Microsoft Office PowerPoint</Application>
  <PresentationFormat>Widescreen</PresentationFormat>
  <Paragraphs>196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Century Gothic</vt:lpstr>
      <vt:lpstr>Courier New</vt:lpstr>
      <vt:lpstr>Garamond</vt:lpstr>
      <vt:lpstr>Poppins</vt:lpstr>
      <vt:lpstr>Poppins Black</vt:lpstr>
      <vt:lpstr>Wingdings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Модель консорциума</vt:lpstr>
      <vt:lpstr>PowerPoint Presentation</vt:lpstr>
      <vt:lpstr>PowerPoint Presentation</vt:lpstr>
      <vt:lpstr>Целевые группы</vt:lpstr>
      <vt:lpstr>PowerPoint Presentation</vt:lpstr>
      <vt:lpstr>PowerPoint Presentation</vt:lpstr>
      <vt:lpstr>PowerPoint Presentation</vt:lpstr>
      <vt:lpstr>Требования к заявителям</vt:lpstr>
      <vt:lpstr>Технические квалификации: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 Musumba</dc:creator>
  <cp:lastModifiedBy>Azimova, Dilnora</cp:lastModifiedBy>
  <cp:revision>56</cp:revision>
  <dcterms:created xsi:type="dcterms:W3CDTF">2024-09-16T14:48:27Z</dcterms:created>
  <dcterms:modified xsi:type="dcterms:W3CDTF">2025-09-30T09:05:14Z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0x010100493A39705B4DCE49BF54E2A269FAC9F6</vt:lpwstr>
  </property>
  <property fmtid="{D5CDD505-2E9C-101B-9397-08002B2CF9AE}" pid="3" name="MediaServiceImageTags">
    <vt:lpwstr/>
  </property>
</Properties>
</file>